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44"/>
  </p:notesMasterIdLst>
  <p:handoutMasterIdLst>
    <p:handoutMasterId r:id="rId45"/>
  </p:handoutMasterIdLst>
  <p:sldIdLst>
    <p:sldId id="256" r:id="rId5"/>
    <p:sldId id="286" r:id="rId6"/>
    <p:sldId id="257" r:id="rId7"/>
    <p:sldId id="289" r:id="rId8"/>
    <p:sldId id="260" r:id="rId9"/>
    <p:sldId id="287" r:id="rId10"/>
    <p:sldId id="288" r:id="rId11"/>
    <p:sldId id="296" r:id="rId12"/>
    <p:sldId id="258" r:id="rId13"/>
    <p:sldId id="261" r:id="rId14"/>
    <p:sldId id="290" r:id="rId15"/>
    <p:sldId id="291" r:id="rId16"/>
    <p:sldId id="292" r:id="rId17"/>
    <p:sldId id="293" r:id="rId18"/>
    <p:sldId id="294" r:id="rId19"/>
    <p:sldId id="295" r:id="rId20"/>
    <p:sldId id="298" r:id="rId21"/>
    <p:sldId id="297" r:id="rId22"/>
    <p:sldId id="299" r:id="rId23"/>
    <p:sldId id="300" r:id="rId24"/>
    <p:sldId id="301" r:id="rId25"/>
    <p:sldId id="302" r:id="rId26"/>
    <p:sldId id="303" r:id="rId27"/>
    <p:sldId id="304" r:id="rId28"/>
    <p:sldId id="305" r:id="rId29"/>
    <p:sldId id="306" r:id="rId30"/>
    <p:sldId id="307" r:id="rId31"/>
    <p:sldId id="309" r:id="rId32"/>
    <p:sldId id="310" r:id="rId33"/>
    <p:sldId id="311" r:id="rId34"/>
    <p:sldId id="318" r:id="rId35"/>
    <p:sldId id="312" r:id="rId36"/>
    <p:sldId id="317" r:id="rId37"/>
    <p:sldId id="313" r:id="rId38"/>
    <p:sldId id="319" r:id="rId39"/>
    <p:sldId id="314" r:id="rId40"/>
    <p:sldId id="315" r:id="rId41"/>
    <p:sldId id="316" r:id="rId42"/>
    <p:sldId id="268"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D6E93FC-42BF-4BC7-9655-22C5D8FD5F67}">
          <p14:sldIdLst>
            <p14:sldId id="256"/>
            <p14:sldId id="286"/>
            <p14:sldId id="257"/>
            <p14:sldId id="289"/>
            <p14:sldId id="260"/>
            <p14:sldId id="287"/>
            <p14:sldId id="288"/>
            <p14:sldId id="296"/>
            <p14:sldId id="258"/>
            <p14:sldId id="261"/>
            <p14:sldId id="290"/>
            <p14:sldId id="291"/>
            <p14:sldId id="292"/>
            <p14:sldId id="293"/>
            <p14:sldId id="294"/>
            <p14:sldId id="295"/>
            <p14:sldId id="298"/>
            <p14:sldId id="297"/>
            <p14:sldId id="299"/>
            <p14:sldId id="300"/>
            <p14:sldId id="301"/>
            <p14:sldId id="302"/>
            <p14:sldId id="303"/>
            <p14:sldId id="304"/>
            <p14:sldId id="305"/>
            <p14:sldId id="306"/>
            <p14:sldId id="307"/>
            <p14:sldId id="309"/>
            <p14:sldId id="310"/>
            <p14:sldId id="311"/>
            <p14:sldId id="318"/>
            <p14:sldId id="312"/>
            <p14:sldId id="317"/>
            <p14:sldId id="313"/>
            <p14:sldId id="319"/>
            <p14:sldId id="314"/>
            <p14:sldId id="315"/>
            <p14:sldId id="316"/>
          </p14:sldIdLst>
        </p14:section>
        <p14:section name="Untitled Section" id="{D9EFEF90-F8F3-46CA-BBA9-0850749C7A18}">
          <p14:sldIdLst>
            <p14:sldId id="26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3350"/>
    <a:srgbClr val="0C4360"/>
    <a:srgbClr val="1B6872"/>
    <a:srgbClr val="63B7C6"/>
    <a:srgbClr val="002136"/>
    <a:srgbClr val="0C75AC"/>
    <a:srgbClr val="002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5" autoAdjust="0"/>
    <p:restoredTop sz="94660"/>
  </p:normalViewPr>
  <p:slideViewPr>
    <p:cSldViewPr snapToGrid="0">
      <p:cViewPr varScale="1">
        <p:scale>
          <a:sx n="74" d="100"/>
          <a:sy n="74" d="100"/>
        </p:scale>
        <p:origin x="498" y="54"/>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2922"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Money Control</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numRef>
              <c:f>Sheet1!$A$2:$A$35</c:f>
              <c:numCache>
                <c:formatCode>General</c:formatCode>
                <c:ptCount val="3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numCache>
            </c:numRef>
          </c:cat>
          <c:val>
            <c:numRef>
              <c:f>Sheet1!$B$2:$B$35</c:f>
              <c:numCache>
                <c:formatCode>General</c:formatCode>
                <c:ptCount val="34"/>
                <c:pt idx="0">
                  <c:v>21</c:v>
                </c:pt>
                <c:pt idx="1">
                  <c:v>25</c:v>
                </c:pt>
                <c:pt idx="2">
                  <c:v>30</c:v>
                </c:pt>
                <c:pt idx="3">
                  <c:v>32</c:v>
                </c:pt>
                <c:pt idx="4">
                  <c:v>42</c:v>
                </c:pt>
                <c:pt idx="5">
                  <c:v>35</c:v>
                </c:pt>
                <c:pt idx="6">
                  <c:v>26</c:v>
                </c:pt>
                <c:pt idx="7">
                  <c:v>39</c:v>
                </c:pt>
                <c:pt idx="8">
                  <c:v>28</c:v>
                </c:pt>
                <c:pt idx="9">
                  <c:v>28</c:v>
                </c:pt>
                <c:pt idx="10">
                  <c:v>37</c:v>
                </c:pt>
                <c:pt idx="11">
                  <c:v>30</c:v>
                </c:pt>
                <c:pt idx="12">
                  <c:v>29</c:v>
                </c:pt>
                <c:pt idx="13">
                  <c:v>65</c:v>
                </c:pt>
                <c:pt idx="14">
                  <c:v>55</c:v>
                </c:pt>
                <c:pt idx="15">
                  <c:v>48</c:v>
                </c:pt>
                <c:pt idx="16">
                  <c:v>46</c:v>
                </c:pt>
                <c:pt idx="17">
                  <c:v>15</c:v>
                </c:pt>
                <c:pt idx="18">
                  <c:v>30</c:v>
                </c:pt>
                <c:pt idx="19">
                  <c:v>38</c:v>
                </c:pt>
                <c:pt idx="20">
                  <c:v>30</c:v>
                </c:pt>
                <c:pt idx="21">
                  <c:v>40</c:v>
                </c:pt>
                <c:pt idx="22">
                  <c:v>45</c:v>
                </c:pt>
                <c:pt idx="23">
                  <c:v>41</c:v>
                </c:pt>
                <c:pt idx="24">
                  <c:v>55</c:v>
                </c:pt>
                <c:pt idx="25">
                  <c:v>31</c:v>
                </c:pt>
                <c:pt idx="26">
                  <c:v>36</c:v>
                </c:pt>
                <c:pt idx="27">
                  <c:v>40</c:v>
                </c:pt>
                <c:pt idx="28">
                  <c:v>37</c:v>
                </c:pt>
                <c:pt idx="29">
                  <c:v>42</c:v>
                </c:pt>
                <c:pt idx="30">
                  <c:v>50</c:v>
                </c:pt>
                <c:pt idx="31">
                  <c:v>40</c:v>
                </c:pt>
                <c:pt idx="32">
                  <c:v>55</c:v>
                </c:pt>
                <c:pt idx="33">
                  <c:v>31</c:v>
                </c:pt>
              </c:numCache>
            </c:numRef>
          </c:val>
          <c:smooth val="0"/>
          <c:extLst>
            <c:ext xmlns:c16="http://schemas.microsoft.com/office/drawing/2014/chart" uri="{C3380CC4-5D6E-409C-BE32-E72D297353CC}">
              <c16:uniqueId val="{00000000-FF9F-426B-964E-18BE0BB451D9}"/>
            </c:ext>
          </c:extLst>
        </c:ser>
        <c:ser>
          <c:idx val="1"/>
          <c:order val="1"/>
          <c:tx>
            <c:strRef>
              <c:f>Sheet1!$C$1</c:f>
              <c:strCache>
                <c:ptCount val="1"/>
                <c:pt idx="0">
                  <c:v>Yahoo Finance</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numRef>
              <c:f>Sheet1!$A$2:$A$35</c:f>
              <c:numCache>
                <c:formatCode>General</c:formatCode>
                <c:ptCount val="3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numCache>
            </c:numRef>
          </c:cat>
          <c:val>
            <c:numRef>
              <c:f>Sheet1!$C$2:$C$35</c:f>
              <c:numCache>
                <c:formatCode>General</c:formatCode>
                <c:ptCount val="34"/>
                <c:pt idx="0">
                  <c:v>25</c:v>
                </c:pt>
                <c:pt idx="1">
                  <c:v>25</c:v>
                </c:pt>
                <c:pt idx="2">
                  <c:v>34</c:v>
                </c:pt>
                <c:pt idx="3">
                  <c:v>35</c:v>
                </c:pt>
                <c:pt idx="4">
                  <c:v>39</c:v>
                </c:pt>
                <c:pt idx="5">
                  <c:v>37</c:v>
                </c:pt>
                <c:pt idx="6">
                  <c:v>30</c:v>
                </c:pt>
                <c:pt idx="7">
                  <c:v>35</c:v>
                </c:pt>
                <c:pt idx="8">
                  <c:v>35</c:v>
                </c:pt>
                <c:pt idx="9">
                  <c:v>30</c:v>
                </c:pt>
                <c:pt idx="10">
                  <c:v>35</c:v>
                </c:pt>
                <c:pt idx="11">
                  <c:v>34</c:v>
                </c:pt>
                <c:pt idx="12">
                  <c:v>40</c:v>
                </c:pt>
                <c:pt idx="13">
                  <c:v>36</c:v>
                </c:pt>
                <c:pt idx="14">
                  <c:v>30</c:v>
                </c:pt>
                <c:pt idx="15">
                  <c:v>29</c:v>
                </c:pt>
                <c:pt idx="16">
                  <c:v>40</c:v>
                </c:pt>
                <c:pt idx="17">
                  <c:v>15</c:v>
                </c:pt>
                <c:pt idx="18">
                  <c:v>16</c:v>
                </c:pt>
                <c:pt idx="19">
                  <c:v>23</c:v>
                </c:pt>
                <c:pt idx="20">
                  <c:v>20</c:v>
                </c:pt>
                <c:pt idx="21">
                  <c:v>24</c:v>
                </c:pt>
                <c:pt idx="22">
                  <c:v>29</c:v>
                </c:pt>
                <c:pt idx="23">
                  <c:v>30</c:v>
                </c:pt>
                <c:pt idx="24">
                  <c:v>26</c:v>
                </c:pt>
                <c:pt idx="25">
                  <c:v>25</c:v>
                </c:pt>
                <c:pt idx="26">
                  <c:v>30</c:v>
                </c:pt>
                <c:pt idx="27">
                  <c:v>34</c:v>
                </c:pt>
                <c:pt idx="28">
                  <c:v>34</c:v>
                </c:pt>
                <c:pt idx="29">
                  <c:v>35</c:v>
                </c:pt>
                <c:pt idx="30">
                  <c:v>40</c:v>
                </c:pt>
                <c:pt idx="31">
                  <c:v>45</c:v>
                </c:pt>
                <c:pt idx="32">
                  <c:v>46</c:v>
                </c:pt>
                <c:pt idx="33">
                  <c:v>39</c:v>
                </c:pt>
              </c:numCache>
            </c:numRef>
          </c:val>
          <c:smooth val="0"/>
          <c:extLst>
            <c:ext xmlns:c16="http://schemas.microsoft.com/office/drawing/2014/chart" uri="{C3380CC4-5D6E-409C-BE32-E72D297353CC}">
              <c16:uniqueId val="{00000001-FF9F-426B-964E-18BE0BB451D9}"/>
            </c:ext>
          </c:extLst>
        </c:ser>
        <c:ser>
          <c:idx val="2"/>
          <c:order val="2"/>
          <c:tx>
            <c:strRef>
              <c:f>Sheet1!$D$1</c:f>
              <c:strCache>
                <c:ptCount val="1"/>
                <c:pt idx="0">
                  <c:v>Sharekhan</c:v>
                </c:pt>
              </c:strCache>
            </c:strRef>
          </c:tx>
          <c:spPr>
            <a:ln w="34925" cap="rnd">
              <a:solidFill>
                <a:schemeClr val="accent3"/>
              </a:solidFill>
              <a:round/>
            </a:ln>
            <a:effectLst>
              <a:outerShdw blurRad="57150" dist="19050" dir="5400000" algn="ctr" rotWithShape="0">
                <a:srgbClr val="000000">
                  <a:alpha val="63000"/>
                </a:srgbClr>
              </a:outerShdw>
            </a:effectLst>
          </c:spPr>
          <c:marker>
            <c:symbol val="none"/>
          </c:marker>
          <c:cat>
            <c:numRef>
              <c:f>Sheet1!$A$2:$A$35</c:f>
              <c:numCache>
                <c:formatCode>General</c:formatCode>
                <c:ptCount val="3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numCache>
            </c:numRef>
          </c:cat>
          <c:val>
            <c:numRef>
              <c:f>Sheet1!$D$2:$D$35</c:f>
              <c:numCache>
                <c:formatCode>General</c:formatCode>
                <c:ptCount val="34"/>
                <c:pt idx="0">
                  <c:v>36</c:v>
                </c:pt>
                <c:pt idx="1">
                  <c:v>34</c:v>
                </c:pt>
                <c:pt idx="2">
                  <c:v>45</c:v>
                </c:pt>
                <c:pt idx="3">
                  <c:v>43</c:v>
                </c:pt>
                <c:pt idx="4">
                  <c:v>70</c:v>
                </c:pt>
                <c:pt idx="5">
                  <c:v>57</c:v>
                </c:pt>
                <c:pt idx="6">
                  <c:v>65</c:v>
                </c:pt>
                <c:pt idx="7">
                  <c:v>55</c:v>
                </c:pt>
                <c:pt idx="8">
                  <c:v>39</c:v>
                </c:pt>
                <c:pt idx="9">
                  <c:v>58</c:v>
                </c:pt>
                <c:pt idx="10">
                  <c:v>65</c:v>
                </c:pt>
                <c:pt idx="11">
                  <c:v>42</c:v>
                </c:pt>
                <c:pt idx="12">
                  <c:v>53</c:v>
                </c:pt>
                <c:pt idx="13">
                  <c:v>56</c:v>
                </c:pt>
                <c:pt idx="14">
                  <c:v>48</c:v>
                </c:pt>
                <c:pt idx="15">
                  <c:v>68</c:v>
                </c:pt>
                <c:pt idx="16">
                  <c:v>46</c:v>
                </c:pt>
                <c:pt idx="17">
                  <c:v>28</c:v>
                </c:pt>
                <c:pt idx="18">
                  <c:v>34</c:v>
                </c:pt>
                <c:pt idx="19">
                  <c:v>35</c:v>
                </c:pt>
                <c:pt idx="20">
                  <c:v>36</c:v>
                </c:pt>
                <c:pt idx="21">
                  <c:v>45</c:v>
                </c:pt>
                <c:pt idx="22">
                  <c:v>40</c:v>
                </c:pt>
                <c:pt idx="23">
                  <c:v>43</c:v>
                </c:pt>
                <c:pt idx="24">
                  <c:v>35</c:v>
                </c:pt>
                <c:pt idx="25">
                  <c:v>25</c:v>
                </c:pt>
                <c:pt idx="26">
                  <c:v>26</c:v>
                </c:pt>
                <c:pt idx="27">
                  <c:v>30</c:v>
                </c:pt>
                <c:pt idx="28">
                  <c:v>28</c:v>
                </c:pt>
                <c:pt idx="29">
                  <c:v>39</c:v>
                </c:pt>
                <c:pt idx="30">
                  <c:v>34</c:v>
                </c:pt>
                <c:pt idx="31">
                  <c:v>35</c:v>
                </c:pt>
                <c:pt idx="32">
                  <c:v>32</c:v>
                </c:pt>
                <c:pt idx="33">
                  <c:v>24</c:v>
                </c:pt>
              </c:numCache>
            </c:numRef>
          </c:val>
          <c:smooth val="0"/>
          <c:extLst>
            <c:ext xmlns:c16="http://schemas.microsoft.com/office/drawing/2014/chart" uri="{C3380CC4-5D6E-409C-BE32-E72D297353CC}">
              <c16:uniqueId val="{00000002-FF9F-426B-964E-18BE0BB451D9}"/>
            </c:ext>
          </c:extLst>
        </c:ser>
        <c:ser>
          <c:idx val="3"/>
          <c:order val="3"/>
          <c:tx>
            <c:strRef>
              <c:f>Sheet1!$E$1</c:f>
              <c:strCache>
                <c:ptCount val="1"/>
                <c:pt idx="0">
                  <c:v>average</c:v>
                </c:pt>
              </c:strCache>
            </c:strRef>
          </c:tx>
          <c:spPr>
            <a:ln w="34925" cap="rnd">
              <a:solidFill>
                <a:schemeClr val="accent4"/>
              </a:solidFill>
              <a:round/>
            </a:ln>
            <a:effectLst>
              <a:outerShdw blurRad="57150" dist="19050" dir="5400000" algn="ctr" rotWithShape="0">
                <a:srgbClr val="000000">
                  <a:alpha val="63000"/>
                </a:srgbClr>
              </a:outerShdw>
            </a:effectLst>
          </c:spPr>
          <c:marker>
            <c:symbol val="none"/>
          </c:marker>
          <c:cat>
            <c:numRef>
              <c:f>Sheet1!$A$2:$A$35</c:f>
              <c:numCache>
                <c:formatCode>General</c:formatCode>
                <c:ptCount val="3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numCache>
            </c:numRef>
          </c:cat>
          <c:val>
            <c:numRef>
              <c:f>Sheet1!$E$2:$E$35</c:f>
              <c:numCache>
                <c:formatCode>General</c:formatCode>
                <c:ptCount val="34"/>
                <c:pt idx="0">
                  <c:v>27.333333333333332</c:v>
                </c:pt>
                <c:pt idx="1">
                  <c:v>28</c:v>
                </c:pt>
                <c:pt idx="2">
                  <c:v>36.333333333333336</c:v>
                </c:pt>
                <c:pt idx="3">
                  <c:v>36.666666666666664</c:v>
                </c:pt>
                <c:pt idx="4">
                  <c:v>50.333333333333336</c:v>
                </c:pt>
                <c:pt idx="5">
                  <c:v>43</c:v>
                </c:pt>
                <c:pt idx="6">
                  <c:v>40.333333333333336</c:v>
                </c:pt>
                <c:pt idx="7">
                  <c:v>43</c:v>
                </c:pt>
                <c:pt idx="8">
                  <c:v>34</c:v>
                </c:pt>
                <c:pt idx="9">
                  <c:v>38.666666666666664</c:v>
                </c:pt>
                <c:pt idx="10">
                  <c:v>45.666666666666664</c:v>
                </c:pt>
                <c:pt idx="11">
                  <c:v>35.333333333333336</c:v>
                </c:pt>
                <c:pt idx="12">
                  <c:v>40.666666666666664</c:v>
                </c:pt>
                <c:pt idx="13">
                  <c:v>52.333333333333336</c:v>
                </c:pt>
                <c:pt idx="14">
                  <c:v>44.333333333333336</c:v>
                </c:pt>
                <c:pt idx="15">
                  <c:v>48.333333333333336</c:v>
                </c:pt>
                <c:pt idx="16">
                  <c:v>44</c:v>
                </c:pt>
                <c:pt idx="17">
                  <c:v>19.333333333333332</c:v>
                </c:pt>
                <c:pt idx="18">
                  <c:v>26.666666666666668</c:v>
                </c:pt>
                <c:pt idx="19">
                  <c:v>32</c:v>
                </c:pt>
                <c:pt idx="20">
                  <c:v>28.666666666666668</c:v>
                </c:pt>
                <c:pt idx="21">
                  <c:v>36.333333333333336</c:v>
                </c:pt>
                <c:pt idx="22">
                  <c:v>38</c:v>
                </c:pt>
                <c:pt idx="23">
                  <c:v>38</c:v>
                </c:pt>
                <c:pt idx="24">
                  <c:v>38.666666666666664</c:v>
                </c:pt>
                <c:pt idx="25">
                  <c:v>27</c:v>
                </c:pt>
                <c:pt idx="26">
                  <c:v>30.666666666666668</c:v>
                </c:pt>
                <c:pt idx="27">
                  <c:v>34.666666666666664</c:v>
                </c:pt>
                <c:pt idx="28">
                  <c:v>33</c:v>
                </c:pt>
                <c:pt idx="29">
                  <c:v>38.666666666666664</c:v>
                </c:pt>
                <c:pt idx="30">
                  <c:v>41.333333333333336</c:v>
                </c:pt>
                <c:pt idx="31">
                  <c:v>40</c:v>
                </c:pt>
                <c:pt idx="32">
                  <c:v>44.333333333333336</c:v>
                </c:pt>
                <c:pt idx="33">
                  <c:v>31.333333333333332</c:v>
                </c:pt>
              </c:numCache>
            </c:numRef>
          </c:val>
          <c:smooth val="0"/>
          <c:extLst>
            <c:ext xmlns:c16="http://schemas.microsoft.com/office/drawing/2014/chart" uri="{C3380CC4-5D6E-409C-BE32-E72D297353CC}">
              <c16:uniqueId val="{00000000-231B-4E89-A3CB-E2C6B607764A}"/>
            </c:ext>
          </c:extLst>
        </c:ser>
        <c:dLbls>
          <c:showLegendKey val="0"/>
          <c:showVal val="0"/>
          <c:showCatName val="0"/>
          <c:showSerName val="0"/>
          <c:showPercent val="0"/>
          <c:showBubbleSize val="0"/>
        </c:dLbls>
        <c:smooth val="0"/>
        <c:axId val="221553208"/>
        <c:axId val="221551240"/>
      </c:lineChart>
      <c:catAx>
        <c:axId val="221553208"/>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21551240"/>
        <c:crosses val="autoZero"/>
        <c:auto val="1"/>
        <c:lblAlgn val="ctr"/>
        <c:lblOffset val="100"/>
        <c:noMultiLvlLbl val="0"/>
      </c:catAx>
      <c:valAx>
        <c:axId val="221551240"/>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215532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1</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Yahoo Finance</c:v>
                </c:pt>
                <c:pt idx="1">
                  <c:v>Money Control</c:v>
                </c:pt>
                <c:pt idx="2">
                  <c:v>Sharekhan</c:v>
                </c:pt>
              </c:strCache>
            </c:strRef>
          </c:cat>
          <c:val>
            <c:numRef>
              <c:f>Sheet1!$B$2:$B$4</c:f>
              <c:numCache>
                <c:formatCode>General</c:formatCode>
                <c:ptCount val="3"/>
                <c:pt idx="0">
                  <c:v>0</c:v>
                </c:pt>
                <c:pt idx="1">
                  <c:v>11.1</c:v>
                </c:pt>
                <c:pt idx="2">
                  <c:v>6.7</c:v>
                </c:pt>
              </c:numCache>
            </c:numRef>
          </c:val>
          <c:extLst>
            <c:ext xmlns:c16="http://schemas.microsoft.com/office/drawing/2014/chart" uri="{C3380CC4-5D6E-409C-BE32-E72D297353CC}">
              <c16:uniqueId val="{00000000-DE01-44EF-90E5-074424D670A3}"/>
            </c:ext>
          </c:extLst>
        </c:ser>
        <c:ser>
          <c:idx val="1"/>
          <c:order val="1"/>
          <c:tx>
            <c:strRef>
              <c:f>Sheet1!$C$1</c:f>
              <c:strCache>
                <c:ptCount val="1"/>
                <c:pt idx="0">
                  <c:v>2</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Yahoo Finance</c:v>
                </c:pt>
                <c:pt idx="1">
                  <c:v>Money Control</c:v>
                </c:pt>
                <c:pt idx="2">
                  <c:v>Sharekhan</c:v>
                </c:pt>
              </c:strCache>
            </c:strRef>
          </c:cat>
          <c:val>
            <c:numRef>
              <c:f>Sheet1!$C$2:$C$4</c:f>
              <c:numCache>
                <c:formatCode>General</c:formatCode>
                <c:ptCount val="3"/>
                <c:pt idx="0">
                  <c:v>0</c:v>
                </c:pt>
                <c:pt idx="1">
                  <c:v>16.7</c:v>
                </c:pt>
                <c:pt idx="2">
                  <c:v>6.7</c:v>
                </c:pt>
              </c:numCache>
            </c:numRef>
          </c:val>
          <c:extLst>
            <c:ext xmlns:c16="http://schemas.microsoft.com/office/drawing/2014/chart" uri="{C3380CC4-5D6E-409C-BE32-E72D297353CC}">
              <c16:uniqueId val="{00000001-DE01-44EF-90E5-074424D670A3}"/>
            </c:ext>
          </c:extLst>
        </c:ser>
        <c:ser>
          <c:idx val="2"/>
          <c:order val="2"/>
          <c:tx>
            <c:strRef>
              <c:f>Sheet1!$D$1</c:f>
              <c:strCache>
                <c:ptCount val="1"/>
                <c:pt idx="0">
                  <c:v>3</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Yahoo Finance</c:v>
                </c:pt>
                <c:pt idx="1">
                  <c:v>Money Control</c:v>
                </c:pt>
                <c:pt idx="2">
                  <c:v>Sharekhan</c:v>
                </c:pt>
              </c:strCache>
            </c:strRef>
          </c:cat>
          <c:val>
            <c:numRef>
              <c:f>Sheet1!$D$2:$D$4</c:f>
              <c:numCache>
                <c:formatCode>General</c:formatCode>
                <c:ptCount val="3"/>
                <c:pt idx="0">
                  <c:v>20</c:v>
                </c:pt>
                <c:pt idx="1">
                  <c:v>22.2</c:v>
                </c:pt>
                <c:pt idx="2">
                  <c:v>13.3</c:v>
                </c:pt>
              </c:numCache>
            </c:numRef>
          </c:val>
          <c:extLst>
            <c:ext xmlns:c16="http://schemas.microsoft.com/office/drawing/2014/chart" uri="{C3380CC4-5D6E-409C-BE32-E72D297353CC}">
              <c16:uniqueId val="{00000002-DE01-44EF-90E5-074424D670A3}"/>
            </c:ext>
          </c:extLst>
        </c:ser>
        <c:ser>
          <c:idx val="3"/>
          <c:order val="3"/>
          <c:tx>
            <c:strRef>
              <c:f>Sheet1!$E$1</c:f>
              <c:strCache>
                <c:ptCount val="1"/>
                <c:pt idx="0">
                  <c:v>4</c:v>
                </c:pt>
              </c:strCache>
            </c:strRef>
          </c:tx>
          <c:spPr>
            <a:solidFill>
              <a:schemeClr val="accent4">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Yahoo Finance</c:v>
                </c:pt>
                <c:pt idx="1">
                  <c:v>Money Control</c:v>
                </c:pt>
                <c:pt idx="2">
                  <c:v>Sharekhan</c:v>
                </c:pt>
              </c:strCache>
            </c:strRef>
          </c:cat>
          <c:val>
            <c:numRef>
              <c:f>Sheet1!$E$2:$E$4</c:f>
              <c:numCache>
                <c:formatCode>General</c:formatCode>
                <c:ptCount val="3"/>
                <c:pt idx="0">
                  <c:v>20</c:v>
                </c:pt>
                <c:pt idx="1">
                  <c:v>27.8</c:v>
                </c:pt>
                <c:pt idx="2">
                  <c:v>46.7</c:v>
                </c:pt>
              </c:numCache>
            </c:numRef>
          </c:val>
          <c:extLst>
            <c:ext xmlns:c16="http://schemas.microsoft.com/office/drawing/2014/chart" uri="{C3380CC4-5D6E-409C-BE32-E72D297353CC}">
              <c16:uniqueId val="{00000003-DE01-44EF-90E5-074424D670A3}"/>
            </c:ext>
          </c:extLst>
        </c:ser>
        <c:ser>
          <c:idx val="4"/>
          <c:order val="4"/>
          <c:tx>
            <c:strRef>
              <c:f>Sheet1!$F$1</c:f>
              <c:strCache>
                <c:ptCount val="1"/>
                <c:pt idx="0">
                  <c:v>5</c:v>
                </c:pt>
              </c:strCache>
            </c:strRef>
          </c:tx>
          <c:spPr>
            <a:solidFill>
              <a:schemeClr val="accent5">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Yahoo Finance</c:v>
                </c:pt>
                <c:pt idx="1">
                  <c:v>Money Control</c:v>
                </c:pt>
                <c:pt idx="2">
                  <c:v>Sharekhan</c:v>
                </c:pt>
              </c:strCache>
            </c:strRef>
          </c:cat>
          <c:val>
            <c:numRef>
              <c:f>Sheet1!$F$2:$F$4</c:f>
              <c:numCache>
                <c:formatCode>General</c:formatCode>
                <c:ptCount val="3"/>
                <c:pt idx="0">
                  <c:v>60</c:v>
                </c:pt>
                <c:pt idx="1">
                  <c:v>22.2</c:v>
                </c:pt>
                <c:pt idx="2">
                  <c:v>26.7</c:v>
                </c:pt>
              </c:numCache>
            </c:numRef>
          </c:val>
          <c:extLst>
            <c:ext xmlns:c16="http://schemas.microsoft.com/office/drawing/2014/chart" uri="{C3380CC4-5D6E-409C-BE32-E72D297353CC}">
              <c16:uniqueId val="{00000004-DE01-44EF-90E5-074424D670A3}"/>
            </c:ext>
          </c:extLst>
        </c:ser>
        <c:dLbls>
          <c:dLblPos val="inEnd"/>
          <c:showLegendKey val="0"/>
          <c:showVal val="1"/>
          <c:showCatName val="0"/>
          <c:showSerName val="0"/>
          <c:showPercent val="0"/>
          <c:showBubbleSize val="0"/>
        </c:dLbls>
        <c:gapWidth val="65"/>
        <c:axId val="564527864"/>
        <c:axId val="564528848"/>
      </c:barChart>
      <c:catAx>
        <c:axId val="564527864"/>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564528848"/>
        <c:crosses val="autoZero"/>
        <c:auto val="1"/>
        <c:lblAlgn val="ctr"/>
        <c:lblOffset val="100"/>
        <c:noMultiLvlLbl val="0"/>
      </c:catAx>
      <c:valAx>
        <c:axId val="564528848"/>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564527864"/>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1</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Yahoo Finance</c:v>
                </c:pt>
                <c:pt idx="1">
                  <c:v>Money Control</c:v>
                </c:pt>
                <c:pt idx="2">
                  <c:v>Sharekhan</c:v>
                </c:pt>
              </c:strCache>
            </c:strRef>
          </c:cat>
          <c:val>
            <c:numRef>
              <c:f>Sheet1!$B$2:$B$4</c:f>
              <c:numCache>
                <c:formatCode>General</c:formatCode>
                <c:ptCount val="3"/>
                <c:pt idx="0">
                  <c:v>0</c:v>
                </c:pt>
                <c:pt idx="1">
                  <c:v>0</c:v>
                </c:pt>
                <c:pt idx="2">
                  <c:v>0</c:v>
                </c:pt>
              </c:numCache>
            </c:numRef>
          </c:val>
          <c:extLst>
            <c:ext xmlns:c16="http://schemas.microsoft.com/office/drawing/2014/chart" uri="{C3380CC4-5D6E-409C-BE32-E72D297353CC}">
              <c16:uniqueId val="{00000000-34C1-4F9B-B4EF-A84678EC9DD2}"/>
            </c:ext>
          </c:extLst>
        </c:ser>
        <c:ser>
          <c:idx val="1"/>
          <c:order val="1"/>
          <c:tx>
            <c:strRef>
              <c:f>Sheet1!$C$1</c:f>
              <c:strCache>
                <c:ptCount val="1"/>
                <c:pt idx="0">
                  <c:v>2</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Yahoo Finance</c:v>
                </c:pt>
                <c:pt idx="1">
                  <c:v>Money Control</c:v>
                </c:pt>
                <c:pt idx="2">
                  <c:v>Sharekhan</c:v>
                </c:pt>
              </c:strCache>
            </c:strRef>
          </c:cat>
          <c:val>
            <c:numRef>
              <c:f>Sheet1!$C$2:$C$4</c:f>
              <c:numCache>
                <c:formatCode>General</c:formatCode>
                <c:ptCount val="3"/>
                <c:pt idx="0">
                  <c:v>0</c:v>
                </c:pt>
                <c:pt idx="1">
                  <c:v>11.1</c:v>
                </c:pt>
                <c:pt idx="2">
                  <c:v>13.7</c:v>
                </c:pt>
              </c:numCache>
            </c:numRef>
          </c:val>
          <c:extLst>
            <c:ext xmlns:c16="http://schemas.microsoft.com/office/drawing/2014/chart" uri="{C3380CC4-5D6E-409C-BE32-E72D297353CC}">
              <c16:uniqueId val="{00000001-34C1-4F9B-B4EF-A84678EC9DD2}"/>
            </c:ext>
          </c:extLst>
        </c:ser>
        <c:ser>
          <c:idx val="2"/>
          <c:order val="2"/>
          <c:tx>
            <c:strRef>
              <c:f>Sheet1!$D$1</c:f>
              <c:strCache>
                <c:ptCount val="1"/>
                <c:pt idx="0">
                  <c:v>3</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Yahoo Finance</c:v>
                </c:pt>
                <c:pt idx="1">
                  <c:v>Money Control</c:v>
                </c:pt>
                <c:pt idx="2">
                  <c:v>Sharekhan</c:v>
                </c:pt>
              </c:strCache>
            </c:strRef>
          </c:cat>
          <c:val>
            <c:numRef>
              <c:f>Sheet1!$D$2:$D$4</c:f>
              <c:numCache>
                <c:formatCode>General</c:formatCode>
                <c:ptCount val="3"/>
                <c:pt idx="0">
                  <c:v>10</c:v>
                </c:pt>
                <c:pt idx="1">
                  <c:v>11.1</c:v>
                </c:pt>
                <c:pt idx="2">
                  <c:v>6.7</c:v>
                </c:pt>
              </c:numCache>
            </c:numRef>
          </c:val>
          <c:extLst>
            <c:ext xmlns:c16="http://schemas.microsoft.com/office/drawing/2014/chart" uri="{C3380CC4-5D6E-409C-BE32-E72D297353CC}">
              <c16:uniqueId val="{00000002-34C1-4F9B-B4EF-A84678EC9DD2}"/>
            </c:ext>
          </c:extLst>
        </c:ser>
        <c:ser>
          <c:idx val="3"/>
          <c:order val="3"/>
          <c:tx>
            <c:strRef>
              <c:f>Sheet1!$E$1</c:f>
              <c:strCache>
                <c:ptCount val="1"/>
                <c:pt idx="0">
                  <c:v>4</c:v>
                </c:pt>
              </c:strCache>
            </c:strRef>
          </c:tx>
          <c:spPr>
            <a:solidFill>
              <a:schemeClr val="accent4">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Yahoo Finance</c:v>
                </c:pt>
                <c:pt idx="1">
                  <c:v>Money Control</c:v>
                </c:pt>
                <c:pt idx="2">
                  <c:v>Sharekhan</c:v>
                </c:pt>
              </c:strCache>
            </c:strRef>
          </c:cat>
          <c:val>
            <c:numRef>
              <c:f>Sheet1!$E$2:$E$4</c:f>
              <c:numCache>
                <c:formatCode>General</c:formatCode>
                <c:ptCount val="3"/>
                <c:pt idx="0">
                  <c:v>40</c:v>
                </c:pt>
                <c:pt idx="1">
                  <c:v>38.9</c:v>
                </c:pt>
                <c:pt idx="2">
                  <c:v>46.7</c:v>
                </c:pt>
              </c:numCache>
            </c:numRef>
          </c:val>
          <c:extLst>
            <c:ext xmlns:c16="http://schemas.microsoft.com/office/drawing/2014/chart" uri="{C3380CC4-5D6E-409C-BE32-E72D297353CC}">
              <c16:uniqueId val="{00000003-34C1-4F9B-B4EF-A84678EC9DD2}"/>
            </c:ext>
          </c:extLst>
        </c:ser>
        <c:ser>
          <c:idx val="4"/>
          <c:order val="4"/>
          <c:tx>
            <c:strRef>
              <c:f>Sheet1!$F$1</c:f>
              <c:strCache>
                <c:ptCount val="1"/>
                <c:pt idx="0">
                  <c:v>5</c:v>
                </c:pt>
              </c:strCache>
            </c:strRef>
          </c:tx>
          <c:spPr>
            <a:solidFill>
              <a:schemeClr val="accent5">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Yahoo Finance</c:v>
                </c:pt>
                <c:pt idx="1">
                  <c:v>Money Control</c:v>
                </c:pt>
                <c:pt idx="2">
                  <c:v>Sharekhan</c:v>
                </c:pt>
              </c:strCache>
            </c:strRef>
          </c:cat>
          <c:val>
            <c:numRef>
              <c:f>Sheet1!$F$2:$F$4</c:f>
              <c:numCache>
                <c:formatCode>General</c:formatCode>
                <c:ptCount val="3"/>
                <c:pt idx="0">
                  <c:v>50</c:v>
                </c:pt>
                <c:pt idx="1">
                  <c:v>38.9</c:v>
                </c:pt>
                <c:pt idx="2">
                  <c:v>33.299999999999997</c:v>
                </c:pt>
              </c:numCache>
            </c:numRef>
          </c:val>
          <c:extLst>
            <c:ext xmlns:c16="http://schemas.microsoft.com/office/drawing/2014/chart" uri="{C3380CC4-5D6E-409C-BE32-E72D297353CC}">
              <c16:uniqueId val="{00000004-34C1-4F9B-B4EF-A84678EC9DD2}"/>
            </c:ext>
          </c:extLst>
        </c:ser>
        <c:dLbls>
          <c:dLblPos val="inEnd"/>
          <c:showLegendKey val="0"/>
          <c:showVal val="1"/>
          <c:showCatName val="0"/>
          <c:showSerName val="0"/>
          <c:showPercent val="0"/>
          <c:showBubbleSize val="0"/>
        </c:dLbls>
        <c:gapWidth val="65"/>
        <c:axId val="564527864"/>
        <c:axId val="564528848"/>
      </c:barChart>
      <c:catAx>
        <c:axId val="564527864"/>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564528848"/>
        <c:crosses val="autoZero"/>
        <c:auto val="1"/>
        <c:lblAlgn val="ctr"/>
        <c:lblOffset val="100"/>
        <c:noMultiLvlLbl val="0"/>
      </c:catAx>
      <c:valAx>
        <c:axId val="564528848"/>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564527864"/>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a:extLst>
              <a:ext uri="{FF2B5EF4-FFF2-40B4-BE49-F238E27FC236}">
                <a16:creationId xmlns:a16="http://schemas.microsoft.com/office/drawing/2014/main"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GB" smtClean="0"/>
              <a:t>20/11/2018</a:t>
            </a:fld>
            <a:endParaRPr lang="en-GB" dirty="0"/>
          </a:p>
        </p:txBody>
      </p:sp>
      <p:sp>
        <p:nvSpPr>
          <p:cNvPr id="4" name="Footer Placeholder 3">
            <a:extLst>
              <a:ext uri="{FF2B5EF4-FFF2-40B4-BE49-F238E27FC236}">
                <a16:creationId xmlns:a16="http://schemas.microsoft.com/office/drawing/2014/main"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a:extLst>
              <a:ext uri="{FF2B5EF4-FFF2-40B4-BE49-F238E27FC236}">
                <a16:creationId xmlns:a16="http://schemas.microsoft.com/office/drawing/2014/main"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GB" smtClean="0"/>
              <a:t>‹#›</a:t>
            </a:fld>
            <a:endParaRPr lang="en-GB" dirty="0"/>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GB" smtClean="0"/>
              <a:t>20/11/2018</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GB" smtClean="0"/>
              <a:t>‹#›</a:t>
            </a:fld>
            <a:endParaRPr lang="en-GB" dirty="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7" name="Group 6">
            <a:extLst>
              <a:ext uri="{FF2B5EF4-FFF2-40B4-BE49-F238E27FC236}">
                <a16:creationId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ight Triangle 16">
                <a:extLst>
                  <a:ext uri="{FF2B5EF4-FFF2-40B4-BE49-F238E27FC236}">
                    <a16:creationId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ight Triangle 17">
                <a:extLst>
                  <a:ext uri="{FF2B5EF4-FFF2-40B4-BE49-F238E27FC236}">
                    <a16:creationId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Right Triangle 18">
                <a:extLst>
                  <a:ext uri="{FF2B5EF4-FFF2-40B4-BE49-F238E27FC236}">
                    <a16:creationId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9" name="Freeform: Shape 12">
              <a:extLst>
                <a:ext uri="{FF2B5EF4-FFF2-40B4-BE49-F238E27FC236}">
                  <a16:creationId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2">
              <a:extLst>
                <a:ext uri="{FF2B5EF4-FFF2-40B4-BE49-F238E27FC236}">
                  <a16:creationId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2">
                <a:extLst>
                  <a:ext uri="{FF2B5EF4-FFF2-40B4-BE49-F238E27FC236}">
                    <a16:creationId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 name="Title 1">
            <a:extLst>
              <a:ext uri="{FF2B5EF4-FFF2-40B4-BE49-F238E27FC236}">
                <a16:creationId xmlns:a16="http://schemas.microsoft.com/office/drawing/2014/main"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dirty="0"/>
              <a:t>TITLE</a:t>
            </a:r>
            <a:endParaRPr lang="en-GB" dirty="0"/>
          </a:p>
        </p:txBody>
      </p:sp>
      <p:sp>
        <p:nvSpPr>
          <p:cNvPr id="3" name="Subtitle 2">
            <a:extLst>
              <a:ext uri="{FF2B5EF4-FFF2-40B4-BE49-F238E27FC236}">
                <a16:creationId xmlns:a16="http://schemas.microsoft.com/office/drawing/2014/main"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a:t>Click to edit Master subtitle style</a:t>
            </a:r>
            <a:endParaRPr lang="en-GB" dirty="0"/>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a:t>Click to edit Master title style</a:t>
            </a:r>
            <a:endParaRPr lang="en-GB"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0" name="Picture Placeholder 8">
            <a:extLst>
              <a:ext uri="{FF2B5EF4-FFF2-40B4-BE49-F238E27FC236}">
                <a16:creationId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a:t>Click icon to add picture</a:t>
            </a:r>
            <a:endParaRPr lang="en-GB" dirty="0"/>
          </a:p>
        </p:txBody>
      </p:sp>
      <p:sp>
        <p:nvSpPr>
          <p:cNvPr id="21" name="Picture Placeholder 8">
            <a:extLst>
              <a:ext uri="{FF2B5EF4-FFF2-40B4-BE49-F238E27FC236}">
                <a16:creationId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a:t>Click icon to add picture</a:t>
            </a:r>
            <a:endParaRPr lang="en-GB" dirty="0"/>
          </a:p>
        </p:txBody>
      </p:sp>
      <p:sp>
        <p:nvSpPr>
          <p:cNvPr id="22" name="Picture Placeholder 8">
            <a:extLst>
              <a:ext uri="{FF2B5EF4-FFF2-40B4-BE49-F238E27FC236}">
                <a16:creationId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a:t>Click icon to add picture</a:t>
            </a:r>
            <a:endParaRPr lang="en-GB" dirty="0"/>
          </a:p>
        </p:txBody>
      </p:sp>
      <p:sp>
        <p:nvSpPr>
          <p:cNvPr id="23" name="Picture Placeholder 8">
            <a:extLst>
              <a:ext uri="{FF2B5EF4-FFF2-40B4-BE49-F238E27FC236}">
                <a16:creationId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a:t>Click icon to add picture</a:t>
            </a:r>
            <a:endParaRPr lang="en-GB" dirty="0"/>
          </a:p>
        </p:txBody>
      </p:sp>
      <p:sp>
        <p:nvSpPr>
          <p:cNvPr id="24" name="Picture Placeholder 8">
            <a:extLst>
              <a:ext uri="{FF2B5EF4-FFF2-40B4-BE49-F238E27FC236}">
                <a16:creationId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a:t>Click icon to add picture</a:t>
            </a:r>
            <a:endParaRPr lang="en-GB" dirty="0"/>
          </a:p>
        </p:txBody>
      </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a:t>Edit Master text styles</a:t>
            </a:r>
          </a:p>
        </p:txBody>
      </p:sp>
      <p:sp>
        <p:nvSpPr>
          <p:cNvPr id="27" name="Text Placeholder 22">
            <a:extLst>
              <a:ext uri="{FF2B5EF4-FFF2-40B4-BE49-F238E27FC236}">
                <a16:creationId xmlns:a16="http://schemas.microsoft.com/office/drawing/2014/main"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a:t>Edit Master text styles</a:t>
            </a:r>
          </a:p>
        </p:txBody>
      </p:sp>
      <p:sp>
        <p:nvSpPr>
          <p:cNvPr id="28" name="Text Placeholder 22">
            <a:extLst>
              <a:ext uri="{FF2B5EF4-FFF2-40B4-BE49-F238E27FC236}">
                <a16:creationId xmlns:a16="http://schemas.microsoft.com/office/drawing/2014/main"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a:t>Edit Master text styles</a:t>
            </a:r>
          </a:p>
        </p:txBody>
      </p:sp>
      <p:sp>
        <p:nvSpPr>
          <p:cNvPr id="29" name="Text Placeholder 22">
            <a:extLst>
              <a:ext uri="{FF2B5EF4-FFF2-40B4-BE49-F238E27FC236}">
                <a16:creationId xmlns:a16="http://schemas.microsoft.com/office/drawing/2014/main"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a:t>Edit Master text styles</a:t>
            </a:r>
          </a:p>
        </p:txBody>
      </p:sp>
      <p:sp>
        <p:nvSpPr>
          <p:cNvPr id="30" name="Text Placeholder 22">
            <a:extLst>
              <a:ext uri="{FF2B5EF4-FFF2-40B4-BE49-F238E27FC236}">
                <a16:creationId xmlns:a16="http://schemas.microsoft.com/office/drawing/2014/main"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a:t>Edit Master text styles</a:t>
            </a:r>
          </a:p>
        </p:txBody>
      </p:sp>
      <p:cxnSp>
        <p:nvCxnSpPr>
          <p:cNvPr id="7" name="Straight Connector 6">
            <a:extLst>
              <a:ext uri="{FF2B5EF4-FFF2-40B4-BE49-F238E27FC236}">
                <a16:creationId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GB" smtClean="0"/>
              <a:pPr/>
              <a:t>‹#›</a:t>
            </a:fld>
            <a:endParaRPr lang="en-GB" dirty="0"/>
          </a:p>
        </p:txBody>
      </p:sp>
    </p:spTree>
    <p:extLst>
      <p:ext uri="{BB962C8B-B14F-4D97-AF65-F5344CB8AC3E}">
        <p14:creationId xmlns:p14="http://schemas.microsoft.com/office/powerpoint/2010/main" val="476266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a:t>Click to edit Master title style</a:t>
            </a:r>
            <a:endParaRPr lang="en-GB"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a:t>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GB" smtClean="0"/>
              <a:pPr/>
              <a:t>‹#›</a:t>
            </a:fld>
            <a:endParaRPr lang="en-GB"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dirty="0"/>
              <a:t>Insert image</a:t>
            </a:r>
            <a:endParaRPr lang="en-GB" dirty="0"/>
          </a:p>
        </p:txBody>
      </p:sp>
      <p:sp>
        <p:nvSpPr>
          <p:cNvPr id="36" name="Text Placeholder 22">
            <a:extLst>
              <a:ext uri="{FF2B5EF4-FFF2-40B4-BE49-F238E27FC236}">
                <a16:creationId xmlns:a16="http://schemas.microsoft.com/office/drawing/2014/main"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a:t>Edit Master text styles</a:t>
            </a:r>
          </a:p>
        </p:txBody>
      </p:sp>
      <p:sp>
        <p:nvSpPr>
          <p:cNvPr id="37" name="Text Placeholder 22">
            <a:extLst>
              <a:ext uri="{FF2B5EF4-FFF2-40B4-BE49-F238E27FC236}">
                <a16:creationId xmlns:a16="http://schemas.microsoft.com/office/drawing/2014/main"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a:t>Edit Master text styles</a:t>
            </a:r>
          </a:p>
        </p:txBody>
      </p:sp>
    </p:spTree>
    <p:extLst>
      <p:ext uri="{BB962C8B-B14F-4D97-AF65-F5344CB8AC3E}">
        <p14:creationId xmlns:p14="http://schemas.microsoft.com/office/powerpoint/2010/main" val="15447457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a:t>Click to edit Master title style</a:t>
            </a:r>
            <a:endParaRPr lang="en-GB"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a:t>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GB" smtClean="0"/>
              <a:pPr/>
              <a:t>‹#›</a:t>
            </a:fld>
            <a:endParaRPr lang="en-GB"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dirty="0"/>
              <a:t>Insert image</a:t>
            </a:r>
            <a:endParaRPr lang="en-GB" dirty="0"/>
          </a:p>
        </p:txBody>
      </p:sp>
    </p:spTree>
    <p:extLst>
      <p:ext uri="{BB962C8B-B14F-4D97-AF65-F5344CB8AC3E}">
        <p14:creationId xmlns:p14="http://schemas.microsoft.com/office/powerpoint/2010/main" val="24868267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a:t>Click to edit Master title style</a:t>
            </a:r>
            <a:endParaRPr lang="en-GB"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GB" smtClean="0"/>
              <a:pPr/>
              <a:t>‹#›</a:t>
            </a:fld>
            <a:endParaRPr lang="en-GB" dirty="0"/>
          </a:p>
        </p:txBody>
      </p:sp>
      <p:sp>
        <p:nvSpPr>
          <p:cNvPr id="20" name="Picture Placeholder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5406501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a:t>Click to edit Master title style</a:t>
            </a:r>
            <a:endParaRPr lang="en-GB"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GB" smtClean="0"/>
              <a:pPr/>
              <a:t>‹#›</a:t>
            </a:fld>
            <a:endParaRPr lang="en-GB"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2" name="Content Placeholder 2">
            <a:extLst>
              <a:ext uri="{FF2B5EF4-FFF2-40B4-BE49-F238E27FC236}">
                <a16:creationId xmlns:a16="http://schemas.microsoft.com/office/drawing/2014/main"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129895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Freeform: Shape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0" name="Freeform: Shape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1" name="Freeform: Shape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Freeform: Shape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4" name="Group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 name="Freeform: Shape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Slide Number Placeholder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GB" smtClean="0"/>
              <a:pPr/>
              <a:t>‹#›</a:t>
            </a:fld>
            <a:endParaRPr lang="en-GB" dirty="0"/>
          </a:p>
        </p:txBody>
      </p:sp>
    </p:spTree>
    <p:extLst>
      <p:ext uri="{BB962C8B-B14F-4D97-AF65-F5344CB8AC3E}">
        <p14:creationId xmlns:p14="http://schemas.microsoft.com/office/powerpoint/2010/main" val="26723047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6" name="Group 5">
            <a:extLst>
              <a:ext uri="{FF2B5EF4-FFF2-40B4-BE49-F238E27FC236}">
                <a16:creationId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ight Triangle 17">
              <a:extLst>
                <a:ext uri="{FF2B5EF4-FFF2-40B4-BE49-F238E27FC236}">
                  <a16:creationId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Right Triangle 18">
              <a:extLst>
                <a:ext uri="{FF2B5EF4-FFF2-40B4-BE49-F238E27FC236}">
                  <a16:creationId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dirty="0"/>
              <a:t>Thank You</a:t>
            </a:r>
            <a:endParaRPr lang="en-GB" dirty="0"/>
          </a:p>
        </p:txBody>
      </p:sp>
    </p:spTree>
    <p:extLst>
      <p:ext uri="{BB962C8B-B14F-4D97-AF65-F5344CB8AC3E}">
        <p14:creationId xmlns:p14="http://schemas.microsoft.com/office/powerpoint/2010/main" val="22363861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dirty="0"/>
              <a:t>Thank You</a:t>
            </a:r>
            <a:endParaRPr lang="en-GB" dirty="0"/>
          </a:p>
        </p:txBody>
      </p:sp>
      <p:sp>
        <p:nvSpPr>
          <p:cNvPr id="35" name="Freeform: Shape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Freeform: Shape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Freeform: Shape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ight Triangle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Freeform: Shape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Freeform: Shape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6" name="Group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a:t>Edit Master text styles</a:t>
            </a:r>
          </a:p>
        </p:txBody>
      </p:sp>
      <p:sp>
        <p:nvSpPr>
          <p:cNvPr id="22" name="Slide Number Placeholder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GB" smtClean="0"/>
              <a:pPr/>
              <a:t>‹#›</a:t>
            </a:fld>
            <a:endParaRPr lang="en-GB" dirty="0"/>
          </a:p>
        </p:txBody>
      </p:sp>
      <p:sp>
        <p:nvSpPr>
          <p:cNvPr id="23" name="Title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dirty="0"/>
              <a:t>Section Title 01</a:t>
            </a:r>
            <a:endParaRPr lang="en-GB" dirty="0"/>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6" name="Group 25">
            <a:extLst>
              <a:ext uri="{FF2B5EF4-FFF2-40B4-BE49-F238E27FC236}">
                <a16:creationId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9" name="Freeform: Shape 28">
            <a:extLst>
              <a:ext uri="{FF2B5EF4-FFF2-40B4-BE49-F238E27FC236}">
                <a16:creationId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31" name="Group 30">
            <a:extLst>
              <a:ext uri="{FF2B5EF4-FFF2-40B4-BE49-F238E27FC236}">
                <a16:creationId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dirty="0"/>
              <a:t>Section Title 01</a:t>
            </a:r>
            <a:endParaRPr lang="en-GB" dirty="0"/>
          </a:p>
        </p:txBody>
      </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a:t>Edit Master text styles</a:t>
            </a:r>
          </a:p>
        </p:txBody>
      </p:sp>
      <p:sp>
        <p:nvSpPr>
          <p:cNvPr id="35" name="Slide Number Placeholder 4">
            <a:extLst>
              <a:ext uri="{FF2B5EF4-FFF2-40B4-BE49-F238E27FC236}">
                <a16:creationId xmlns:a16="http://schemas.microsoft.com/office/drawing/2014/main"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GB" smtClean="0"/>
              <a:pPr/>
              <a:t>‹#›</a:t>
            </a:fld>
            <a:endParaRPr lang="en-GB" dirty="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Oval 3">
            <a:extLst>
              <a:ext uri="{FF2B5EF4-FFF2-40B4-BE49-F238E27FC236}">
                <a16:creationId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itle 1">
            <a:extLst>
              <a:ext uri="{FF2B5EF4-FFF2-40B4-BE49-F238E27FC236}">
                <a16:creationId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dirty="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dirty="0"/>
              <a:t>Quote</a:t>
            </a:r>
            <a:endParaRPr lang="en-GB" dirty="0"/>
          </a:p>
        </p:txBody>
      </p:sp>
      <p:sp>
        <p:nvSpPr>
          <p:cNvPr id="19" name="Slide Number Placeholder 4">
            <a:extLst>
              <a:ext uri="{FF2B5EF4-FFF2-40B4-BE49-F238E27FC236}">
                <a16:creationId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GB" smtClean="0"/>
              <a:pPr/>
              <a:t>‹#›</a:t>
            </a:fld>
            <a:endParaRPr lang="en-GB" dirty="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a:t>Click to edit Master title style</a:t>
            </a:r>
            <a:endParaRPr lang="en-GB"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GB" smtClean="0"/>
              <a:pPr/>
              <a:t>‹#›</a:t>
            </a:fld>
            <a:endParaRPr lang="en-GB"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Text Placeholder 22">
            <a:extLst>
              <a:ext uri="{FF2B5EF4-FFF2-40B4-BE49-F238E27FC236}">
                <a16:creationId xmlns:a16="http://schemas.microsoft.com/office/drawing/2014/main"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a:t>Click to edit Master title style</a:t>
            </a:r>
            <a:endParaRPr lang="en-GB"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GB" smtClean="0"/>
              <a:pPr/>
              <a:t>‹#›</a:t>
            </a:fld>
            <a:endParaRPr lang="en-GB" dirty="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a:t>Click to edit Master title style</a:t>
            </a:r>
            <a:endParaRPr lang="en-GB"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GB" smtClean="0"/>
              <a:pPr/>
              <a:t>‹#›</a:t>
            </a:fld>
            <a:endParaRPr lang="en-GB" dirty="0"/>
          </a:p>
        </p:txBody>
      </p:sp>
      <p:sp>
        <p:nvSpPr>
          <p:cNvPr id="20" name="Content Placeholder 2">
            <a:extLst>
              <a:ext uri="{FF2B5EF4-FFF2-40B4-BE49-F238E27FC236}">
                <a16:creationId xmlns:a16="http://schemas.microsoft.com/office/drawing/2014/main"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67082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a:t>Click to edit Master title style</a:t>
            </a:r>
            <a:endParaRPr lang="en-GB"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GB" smtClean="0"/>
              <a:pPr/>
              <a:t>‹#›</a:t>
            </a:fld>
            <a:endParaRPr lang="en-GB" dirty="0"/>
          </a:p>
        </p:txBody>
      </p:sp>
      <p:sp>
        <p:nvSpPr>
          <p:cNvPr id="25" name="Text Placeholder 2">
            <a:extLst>
              <a:ext uri="{FF2B5EF4-FFF2-40B4-BE49-F238E27FC236}">
                <a16:creationId xmlns:a16="http://schemas.microsoft.com/office/drawing/2014/main"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Text Placeholder 4">
            <a:extLst>
              <a:ext uri="{FF2B5EF4-FFF2-40B4-BE49-F238E27FC236}">
                <a16:creationId xmlns:a16="http://schemas.microsoft.com/office/drawing/2014/main"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7" name="Content Placeholder 3">
            <a:extLst>
              <a:ext uri="{FF2B5EF4-FFF2-40B4-BE49-F238E27FC236}">
                <a16:creationId xmlns:a16="http://schemas.microsoft.com/office/drawing/2014/main"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Content Placeholder 5">
            <a:extLst>
              <a:ext uri="{FF2B5EF4-FFF2-40B4-BE49-F238E27FC236}">
                <a16:creationId xmlns:a16="http://schemas.microsoft.com/office/drawing/2014/main"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91671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a:t>Click to edit Master title style</a:t>
            </a:r>
            <a:endParaRPr lang="en-GB"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GB" smtClean="0"/>
              <a:pPr/>
              <a:t>‹#›</a:t>
            </a:fld>
            <a:endParaRPr lang="en-GB" dirty="0"/>
          </a:p>
        </p:txBody>
      </p:sp>
      <p:sp>
        <p:nvSpPr>
          <p:cNvPr id="20" name="Content Placeholder 2">
            <a:extLst>
              <a:ext uri="{FF2B5EF4-FFF2-40B4-BE49-F238E27FC236}">
                <a16:creationId xmlns:a16="http://schemas.microsoft.com/office/drawing/2014/main"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a:extLst>
              <a:ext uri="{FF2B5EF4-FFF2-40B4-BE49-F238E27FC236}">
                <a16:creationId xmlns:a16="http://schemas.microsoft.com/office/drawing/2014/main"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9597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a:extLst>
              <a:ext uri="{FF2B5EF4-FFF2-40B4-BE49-F238E27FC236}">
                <a16:creationId xmlns:a16="http://schemas.microsoft.com/office/drawing/2014/main"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GB" smtClean="0"/>
              <a:t>‹#›</a:t>
            </a:fld>
            <a:endParaRPr lang="en-GB" dirty="0"/>
          </a:p>
        </p:txBody>
      </p:sp>
      <p:sp>
        <p:nvSpPr>
          <p:cNvPr id="5" name="Rectangle 4">
            <a:extLst>
              <a:ext uri="{FF2B5EF4-FFF2-40B4-BE49-F238E27FC236}">
                <a16:creationId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Freeform: Shape 9">
            <a:extLst>
              <a:ext uri="{FF2B5EF4-FFF2-40B4-BE49-F238E27FC236}">
                <a16:creationId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8" name="Freeform: Shape 17">
            <a:extLst>
              <a:ext uri="{FF2B5EF4-FFF2-40B4-BE49-F238E27FC236}">
                <a16:creationId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9" name="Freeform: Shape 11">
            <a:extLst>
              <a:ext uri="{FF2B5EF4-FFF2-40B4-BE49-F238E27FC236}">
                <a16:creationId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7">
            <a:extLst>
              <a:ext uri="{FF2B5EF4-FFF2-40B4-BE49-F238E27FC236}">
                <a16:creationId xmlns:a16="http://schemas.microsoft.com/office/drawing/2014/main"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itle 1">
            <a:extLst>
              <a:ext uri="{FF2B5EF4-FFF2-40B4-BE49-F238E27FC236}">
                <a16:creationId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dirty="0">
                <a:latin typeface="+mj-lt"/>
              </a:rPr>
              <a:t>Click to edit Master title style</a:t>
            </a:r>
          </a:p>
        </p:txBody>
      </p:sp>
      <p:grpSp>
        <p:nvGrpSpPr>
          <p:cNvPr id="12" name="Group 11">
            <a:extLst>
              <a:ext uri="{FF2B5EF4-FFF2-40B4-BE49-F238E27FC236}">
                <a16:creationId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6">
              <a:extLst>
                <a:ext uri="{FF2B5EF4-FFF2-40B4-BE49-F238E27FC236}">
                  <a16:creationId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dirty="0"/>
            </a:p>
          </p:txBody>
        </p:sp>
        <p:sp>
          <p:nvSpPr>
            <p:cNvPr id="17" name="Rectangle: Single Corner Snipped 2">
              <a:extLst>
                <a:ext uri="{FF2B5EF4-FFF2-40B4-BE49-F238E27FC236}">
                  <a16:creationId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8" name="Freeform: Shape 23">
            <a:extLst>
              <a:ext uri="{FF2B5EF4-FFF2-40B4-BE49-F238E27FC236}">
                <a16:creationId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lide Number Placeholder 4">
            <a:extLst>
              <a:ext uri="{FF2B5EF4-FFF2-40B4-BE49-F238E27FC236}">
                <a16:creationId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GB" smtClean="0"/>
              <a:pPr/>
              <a:t>‹#›</a:t>
            </a:fld>
            <a:endParaRPr lang="en-GB" dirty="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4" r:id="rId7"/>
    <p:sldLayoutId id="2147483665" r:id="rId8"/>
    <p:sldLayoutId id="2147483673" r:id="rId9"/>
    <p:sldLayoutId id="2147483662" r:id="rId10"/>
    <p:sldLayoutId id="2147483663" r:id="rId11"/>
    <p:sldLayoutId id="2147483664" r:id="rId12"/>
    <p:sldLayoutId id="2147483675" r:id="rId13"/>
    <p:sldLayoutId id="2147483676" r:id="rId14"/>
    <p:sldLayoutId id="2147483672" r:id="rId15"/>
    <p:sldLayoutId id="2147483667" r:id="rId16"/>
    <p:sldLayoutId id="2147483668"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2813538" y="1459527"/>
            <a:ext cx="7025406" cy="2795250"/>
          </a:xfrm>
        </p:spPr>
        <p:txBody>
          <a:bodyPr/>
          <a:lstStyle/>
          <a:p>
            <a:r>
              <a:rPr lang="en-US" dirty="0"/>
              <a:t>Usability of Stock Prediction Trading apps</a:t>
            </a:r>
            <a:endParaRPr lang="en-GB" dirty="0"/>
          </a:p>
        </p:txBody>
      </p:sp>
      <p:sp>
        <p:nvSpPr>
          <p:cNvPr id="3" name="Subtitle 2">
            <a:extLst>
              <a:ext uri="{FF2B5EF4-FFF2-40B4-BE49-F238E27FC236}">
                <a16:creationId xmlns:a16="http://schemas.microsoft.com/office/drawing/2014/main" id="{0D537F64-4C96-4AA8-BB21-E8053A3186DD}"/>
              </a:ext>
            </a:extLst>
          </p:cNvPr>
          <p:cNvSpPr>
            <a:spLocks noGrp="1"/>
          </p:cNvSpPr>
          <p:nvPr>
            <p:ph type="subTitle" idx="1"/>
          </p:nvPr>
        </p:nvSpPr>
        <p:spPr>
          <a:xfrm>
            <a:off x="2760785" y="4607171"/>
            <a:ext cx="7078159" cy="879934"/>
          </a:xfrm>
        </p:spPr>
        <p:txBody>
          <a:bodyPr>
            <a:normAutofit/>
          </a:bodyPr>
          <a:lstStyle/>
          <a:p>
            <a:pPr marL="0" indent="0">
              <a:buNone/>
            </a:pPr>
            <a:r>
              <a:rPr lang="en-GB" sz="2400" dirty="0"/>
              <a:t>Wall Street Bulls</a:t>
            </a:r>
          </a:p>
        </p:txBody>
      </p:sp>
    </p:spTree>
    <p:extLst>
      <p:ext uri="{BB962C8B-B14F-4D97-AF65-F5344CB8AC3E}">
        <p14:creationId xmlns:p14="http://schemas.microsoft.com/office/powerpoint/2010/main" val="394693459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GB" smtClean="0"/>
              <a:pPr/>
              <a:t>10</a:t>
            </a:fld>
            <a:endParaRPr lang="en-GB" dirty="0"/>
          </a:p>
        </p:txBody>
      </p:sp>
      <p:sp>
        <p:nvSpPr>
          <p:cNvPr id="7" name="Text Placeholder 6">
            <a:extLst>
              <a:ext uri="{FF2B5EF4-FFF2-40B4-BE49-F238E27FC236}">
                <a16:creationId xmlns:a16="http://schemas.microsoft.com/office/drawing/2014/main" id="{B74126B4-1E6C-4FFF-9282-40E18A85A07F}"/>
              </a:ext>
            </a:extLst>
          </p:cNvPr>
          <p:cNvSpPr>
            <a:spLocks noGrp="1"/>
          </p:cNvSpPr>
          <p:nvPr>
            <p:ph type="body" sz="quarter" idx="1"/>
          </p:nvPr>
        </p:nvSpPr>
        <p:spPr/>
        <p:txBody>
          <a:bodyPr>
            <a:normAutofit/>
          </a:bodyPr>
          <a:lstStyle/>
          <a:p>
            <a:pPr marL="342900" indent="-342900" algn="l">
              <a:buFont typeface="Arial" panose="020B0604020202020204" pitchFamily="34" charset="0"/>
              <a:buChar char="•"/>
            </a:pPr>
            <a:r>
              <a:rPr lang="en-GB" sz="1600" dirty="0"/>
              <a:t>The Activity button in Yahoo Finance which has symbol of bell is generally used for notification rather than news feed of market activity.</a:t>
            </a:r>
          </a:p>
        </p:txBody>
      </p:sp>
      <p:pic>
        <p:nvPicPr>
          <p:cNvPr id="15" name="Picture 14">
            <a:extLst>
              <a:ext uri="{FF2B5EF4-FFF2-40B4-BE49-F238E27FC236}">
                <a16:creationId xmlns:a16="http://schemas.microsoft.com/office/drawing/2014/main" id="{C7E868A7-E51A-4C6C-B8E9-F9787C990761}"/>
              </a:ext>
            </a:extLst>
          </p:cNvPr>
          <p:cNvPicPr>
            <a:picLocks noChangeAspect="1"/>
          </p:cNvPicPr>
          <p:nvPr/>
        </p:nvPicPr>
        <p:blipFill>
          <a:blip r:embed="rId2"/>
          <a:stretch>
            <a:fillRect/>
          </a:stretch>
        </p:blipFill>
        <p:spPr>
          <a:xfrm>
            <a:off x="7585656" y="1431642"/>
            <a:ext cx="2459865" cy="4807917"/>
          </a:xfrm>
          <a:prstGeom prst="rect">
            <a:avLst/>
          </a:prstGeom>
        </p:spPr>
      </p:pic>
      <p:sp>
        <p:nvSpPr>
          <p:cNvPr id="16" name="TextBox 15">
            <a:extLst>
              <a:ext uri="{FF2B5EF4-FFF2-40B4-BE49-F238E27FC236}">
                <a16:creationId xmlns:a16="http://schemas.microsoft.com/office/drawing/2014/main" id="{A5504E7A-0BC2-42EC-AA5C-523F30A92767}"/>
              </a:ext>
            </a:extLst>
          </p:cNvPr>
          <p:cNvSpPr txBox="1"/>
          <p:nvPr/>
        </p:nvSpPr>
        <p:spPr>
          <a:xfrm>
            <a:off x="772733" y="592428"/>
            <a:ext cx="5847008" cy="523220"/>
          </a:xfrm>
          <a:prstGeom prst="rect">
            <a:avLst/>
          </a:prstGeom>
          <a:noFill/>
        </p:spPr>
        <p:txBody>
          <a:bodyPr wrap="square" rtlCol="0">
            <a:spAutoFit/>
          </a:bodyPr>
          <a:lstStyle/>
          <a:p>
            <a:r>
              <a:rPr lang="en-IN" sz="2800" dirty="0">
                <a:solidFill>
                  <a:schemeClr val="bg1"/>
                </a:solidFill>
              </a:rPr>
              <a:t>Strive for Consistency</a:t>
            </a:r>
          </a:p>
        </p:txBody>
      </p:sp>
    </p:spTree>
    <p:extLst>
      <p:ext uri="{BB962C8B-B14F-4D97-AF65-F5344CB8AC3E}">
        <p14:creationId xmlns:p14="http://schemas.microsoft.com/office/powerpoint/2010/main" val="360727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GB" smtClean="0"/>
              <a:pPr/>
              <a:t>11</a:t>
            </a:fld>
            <a:endParaRPr lang="en-GB" dirty="0"/>
          </a:p>
        </p:txBody>
      </p:sp>
      <p:sp>
        <p:nvSpPr>
          <p:cNvPr id="7" name="Text Placeholder 6">
            <a:extLst>
              <a:ext uri="{FF2B5EF4-FFF2-40B4-BE49-F238E27FC236}">
                <a16:creationId xmlns:a16="http://schemas.microsoft.com/office/drawing/2014/main" id="{B74126B4-1E6C-4FFF-9282-40E18A85A07F}"/>
              </a:ext>
            </a:extLst>
          </p:cNvPr>
          <p:cNvSpPr>
            <a:spLocks noGrp="1"/>
          </p:cNvSpPr>
          <p:nvPr>
            <p:ph type="body" sz="quarter" idx="1"/>
          </p:nvPr>
        </p:nvSpPr>
        <p:spPr>
          <a:xfrm>
            <a:off x="373488" y="1681163"/>
            <a:ext cx="5228800" cy="1049158"/>
          </a:xfrm>
        </p:spPr>
        <p:txBody>
          <a:bodyPr>
            <a:noAutofit/>
          </a:bodyPr>
          <a:lstStyle/>
          <a:p>
            <a:pPr marL="342900" indent="-342900" algn="l">
              <a:buFont typeface="Arial" panose="020B0604020202020204" pitchFamily="34" charset="0"/>
              <a:buChar char="•"/>
            </a:pPr>
            <a:r>
              <a:rPr lang="en-US" sz="1600" dirty="0"/>
              <a:t>All the frequently used buttons in money control app like portfolios, watchlist are not on main home page due to which we aren’t able to quickly access to it.</a:t>
            </a:r>
            <a:endParaRPr lang="en-GB" sz="1600" dirty="0"/>
          </a:p>
        </p:txBody>
      </p:sp>
      <p:sp>
        <p:nvSpPr>
          <p:cNvPr id="16" name="TextBox 15">
            <a:extLst>
              <a:ext uri="{FF2B5EF4-FFF2-40B4-BE49-F238E27FC236}">
                <a16:creationId xmlns:a16="http://schemas.microsoft.com/office/drawing/2014/main" id="{A5504E7A-0BC2-42EC-AA5C-523F30A92767}"/>
              </a:ext>
            </a:extLst>
          </p:cNvPr>
          <p:cNvSpPr txBox="1"/>
          <p:nvPr/>
        </p:nvSpPr>
        <p:spPr>
          <a:xfrm>
            <a:off x="772733" y="592428"/>
            <a:ext cx="5847008" cy="523220"/>
          </a:xfrm>
          <a:prstGeom prst="rect">
            <a:avLst/>
          </a:prstGeom>
          <a:noFill/>
        </p:spPr>
        <p:txBody>
          <a:bodyPr wrap="square" rtlCol="0">
            <a:spAutoFit/>
          </a:bodyPr>
          <a:lstStyle/>
          <a:p>
            <a:r>
              <a:rPr lang="en-IN" sz="2800" dirty="0">
                <a:solidFill>
                  <a:schemeClr val="bg1"/>
                </a:solidFill>
              </a:rPr>
              <a:t>2) Enable to use Shortcuts</a:t>
            </a:r>
          </a:p>
        </p:txBody>
      </p:sp>
      <p:pic>
        <p:nvPicPr>
          <p:cNvPr id="4" name="Picture 3">
            <a:extLst>
              <a:ext uri="{FF2B5EF4-FFF2-40B4-BE49-F238E27FC236}">
                <a16:creationId xmlns:a16="http://schemas.microsoft.com/office/drawing/2014/main" id="{5AE1746C-7E3F-4238-AAE8-88F781734939}"/>
              </a:ext>
            </a:extLst>
          </p:cNvPr>
          <p:cNvPicPr>
            <a:picLocks noChangeAspect="1"/>
          </p:cNvPicPr>
          <p:nvPr/>
        </p:nvPicPr>
        <p:blipFill>
          <a:blip r:embed="rId2"/>
          <a:stretch>
            <a:fillRect/>
          </a:stretch>
        </p:blipFill>
        <p:spPr>
          <a:xfrm>
            <a:off x="2614412" y="2730321"/>
            <a:ext cx="7710152" cy="3932357"/>
          </a:xfrm>
          <a:prstGeom prst="rect">
            <a:avLst/>
          </a:prstGeom>
        </p:spPr>
      </p:pic>
    </p:spTree>
    <p:extLst>
      <p:ext uri="{BB962C8B-B14F-4D97-AF65-F5344CB8AC3E}">
        <p14:creationId xmlns:p14="http://schemas.microsoft.com/office/powerpoint/2010/main" val="29523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GB" smtClean="0"/>
              <a:pPr/>
              <a:t>12</a:t>
            </a:fld>
            <a:endParaRPr lang="en-GB" dirty="0"/>
          </a:p>
        </p:txBody>
      </p:sp>
      <p:sp>
        <p:nvSpPr>
          <p:cNvPr id="7" name="Text Placeholder 6">
            <a:extLst>
              <a:ext uri="{FF2B5EF4-FFF2-40B4-BE49-F238E27FC236}">
                <a16:creationId xmlns:a16="http://schemas.microsoft.com/office/drawing/2014/main" id="{B74126B4-1E6C-4FFF-9282-40E18A85A07F}"/>
              </a:ext>
            </a:extLst>
          </p:cNvPr>
          <p:cNvSpPr>
            <a:spLocks noGrp="1"/>
          </p:cNvSpPr>
          <p:nvPr>
            <p:ph type="body" sz="quarter" idx="1"/>
          </p:nvPr>
        </p:nvSpPr>
        <p:spPr>
          <a:xfrm>
            <a:off x="515154" y="1681163"/>
            <a:ext cx="5087133" cy="843096"/>
          </a:xfrm>
        </p:spPr>
        <p:txBody>
          <a:bodyPr>
            <a:noAutofit/>
          </a:bodyPr>
          <a:lstStyle/>
          <a:p>
            <a:pPr marL="342900" indent="-342900" algn="l">
              <a:buFont typeface="Arial" panose="020B0604020202020204" pitchFamily="34" charset="0"/>
              <a:buChar char="•"/>
            </a:pPr>
            <a:r>
              <a:rPr lang="en-US" sz="1600" b="0" dirty="0"/>
              <a:t>Yahoo Finance has watchlist on the home page which helps to user for quickly accessing it.</a:t>
            </a:r>
            <a:endParaRPr lang="en-GB" sz="1600" dirty="0"/>
          </a:p>
        </p:txBody>
      </p:sp>
      <p:sp>
        <p:nvSpPr>
          <p:cNvPr id="16" name="TextBox 15">
            <a:extLst>
              <a:ext uri="{FF2B5EF4-FFF2-40B4-BE49-F238E27FC236}">
                <a16:creationId xmlns:a16="http://schemas.microsoft.com/office/drawing/2014/main" id="{A5504E7A-0BC2-42EC-AA5C-523F30A92767}"/>
              </a:ext>
            </a:extLst>
          </p:cNvPr>
          <p:cNvSpPr txBox="1"/>
          <p:nvPr/>
        </p:nvSpPr>
        <p:spPr>
          <a:xfrm>
            <a:off x="772733" y="592428"/>
            <a:ext cx="5847008" cy="523220"/>
          </a:xfrm>
          <a:prstGeom prst="rect">
            <a:avLst/>
          </a:prstGeom>
          <a:noFill/>
        </p:spPr>
        <p:txBody>
          <a:bodyPr wrap="square" rtlCol="0">
            <a:spAutoFit/>
          </a:bodyPr>
          <a:lstStyle/>
          <a:p>
            <a:r>
              <a:rPr lang="en-IN" sz="2800" dirty="0">
                <a:solidFill>
                  <a:schemeClr val="bg1"/>
                </a:solidFill>
              </a:rPr>
              <a:t>2) Enable to use Shortcuts</a:t>
            </a:r>
          </a:p>
        </p:txBody>
      </p:sp>
      <p:pic>
        <p:nvPicPr>
          <p:cNvPr id="5" name="Picture 4">
            <a:extLst>
              <a:ext uri="{FF2B5EF4-FFF2-40B4-BE49-F238E27FC236}">
                <a16:creationId xmlns:a16="http://schemas.microsoft.com/office/drawing/2014/main" id="{DC06AB79-C0F7-4261-B336-892A0100B514}"/>
              </a:ext>
            </a:extLst>
          </p:cNvPr>
          <p:cNvPicPr>
            <a:picLocks noChangeAspect="1"/>
          </p:cNvPicPr>
          <p:nvPr/>
        </p:nvPicPr>
        <p:blipFill>
          <a:blip r:embed="rId2"/>
          <a:stretch>
            <a:fillRect/>
          </a:stretch>
        </p:blipFill>
        <p:spPr>
          <a:xfrm>
            <a:off x="6096000" y="1511434"/>
            <a:ext cx="4918320" cy="4609477"/>
          </a:xfrm>
          <a:prstGeom prst="rect">
            <a:avLst/>
          </a:prstGeom>
        </p:spPr>
      </p:pic>
    </p:spTree>
    <p:extLst>
      <p:ext uri="{BB962C8B-B14F-4D97-AF65-F5344CB8AC3E}">
        <p14:creationId xmlns:p14="http://schemas.microsoft.com/office/powerpoint/2010/main" val="39768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0511972" y="5718011"/>
            <a:ext cx="406400" cy="365125"/>
          </a:xfrm>
        </p:spPr>
        <p:txBody>
          <a:bodyPr/>
          <a:lstStyle/>
          <a:p>
            <a:fld id="{C263D6C4-4840-40CC-AC84-17E24B3B7BDE}" type="slidenum">
              <a:rPr lang="en-GB" smtClean="0"/>
              <a:pPr/>
              <a:t>13</a:t>
            </a:fld>
            <a:endParaRPr lang="en-GB" dirty="0"/>
          </a:p>
        </p:txBody>
      </p:sp>
      <p:sp>
        <p:nvSpPr>
          <p:cNvPr id="7" name="Text Placeholder 6">
            <a:extLst>
              <a:ext uri="{FF2B5EF4-FFF2-40B4-BE49-F238E27FC236}">
                <a16:creationId xmlns:a16="http://schemas.microsoft.com/office/drawing/2014/main" id="{B74126B4-1E6C-4FFF-9282-40E18A85A07F}"/>
              </a:ext>
            </a:extLst>
          </p:cNvPr>
          <p:cNvSpPr>
            <a:spLocks noGrp="1"/>
          </p:cNvSpPr>
          <p:nvPr>
            <p:ph type="body" sz="quarter" idx="1"/>
          </p:nvPr>
        </p:nvSpPr>
        <p:spPr>
          <a:xfrm>
            <a:off x="528034" y="953037"/>
            <a:ext cx="10702343" cy="504117"/>
          </a:xfrm>
        </p:spPr>
        <p:txBody>
          <a:bodyPr>
            <a:noAutofit/>
          </a:bodyPr>
          <a:lstStyle/>
          <a:p>
            <a:pPr marL="342900" indent="-342900" algn="l">
              <a:buFont typeface="Arial" panose="020B0604020202020204" pitchFamily="34" charset="0"/>
              <a:buChar char="•"/>
            </a:pPr>
            <a:r>
              <a:rPr lang="en-US" sz="1600" b="0" dirty="0"/>
              <a:t>When we add the share to the watchlist, one message is displayed.(Add or remove)</a:t>
            </a:r>
            <a:endParaRPr lang="en-GB" sz="1600" dirty="0"/>
          </a:p>
        </p:txBody>
      </p:sp>
      <p:sp>
        <p:nvSpPr>
          <p:cNvPr id="16" name="TextBox 15">
            <a:extLst>
              <a:ext uri="{FF2B5EF4-FFF2-40B4-BE49-F238E27FC236}">
                <a16:creationId xmlns:a16="http://schemas.microsoft.com/office/drawing/2014/main" id="{A5504E7A-0BC2-42EC-AA5C-523F30A92767}"/>
              </a:ext>
            </a:extLst>
          </p:cNvPr>
          <p:cNvSpPr txBox="1"/>
          <p:nvPr/>
        </p:nvSpPr>
        <p:spPr>
          <a:xfrm>
            <a:off x="798489" y="103034"/>
            <a:ext cx="5821251" cy="966986"/>
          </a:xfrm>
          <a:prstGeom prst="rect">
            <a:avLst/>
          </a:prstGeom>
          <a:noFill/>
        </p:spPr>
        <p:txBody>
          <a:bodyPr wrap="square" rtlCol="0">
            <a:spAutoFit/>
          </a:bodyPr>
          <a:lstStyle/>
          <a:p>
            <a:r>
              <a:rPr lang="en-IN" sz="2800" dirty="0">
                <a:solidFill>
                  <a:schemeClr val="bg1"/>
                </a:solidFill>
              </a:rPr>
              <a:t>4) Design Dialogues to yield </a:t>
            </a:r>
          </a:p>
          <a:p>
            <a:r>
              <a:rPr lang="en-IN" sz="2800" dirty="0">
                <a:solidFill>
                  <a:schemeClr val="bg1"/>
                </a:solidFill>
              </a:rPr>
              <a:t>    closure</a:t>
            </a:r>
          </a:p>
        </p:txBody>
      </p:sp>
      <p:pic>
        <p:nvPicPr>
          <p:cNvPr id="4" name="Picture 3">
            <a:extLst>
              <a:ext uri="{FF2B5EF4-FFF2-40B4-BE49-F238E27FC236}">
                <a16:creationId xmlns:a16="http://schemas.microsoft.com/office/drawing/2014/main" id="{251895DF-808F-4DC2-9618-B04D854F4BC5}"/>
              </a:ext>
            </a:extLst>
          </p:cNvPr>
          <p:cNvPicPr>
            <a:picLocks noChangeAspect="1"/>
          </p:cNvPicPr>
          <p:nvPr/>
        </p:nvPicPr>
        <p:blipFill>
          <a:blip r:embed="rId2"/>
          <a:stretch>
            <a:fillRect/>
          </a:stretch>
        </p:blipFill>
        <p:spPr>
          <a:xfrm>
            <a:off x="8533514" y="1338164"/>
            <a:ext cx="2433719" cy="4867437"/>
          </a:xfrm>
          <a:prstGeom prst="rect">
            <a:avLst/>
          </a:prstGeom>
        </p:spPr>
      </p:pic>
      <p:pic>
        <p:nvPicPr>
          <p:cNvPr id="8" name="Picture 7">
            <a:extLst>
              <a:ext uri="{FF2B5EF4-FFF2-40B4-BE49-F238E27FC236}">
                <a16:creationId xmlns:a16="http://schemas.microsoft.com/office/drawing/2014/main" id="{0C3296E8-4686-4845-A453-D0B1D03AA35E}"/>
              </a:ext>
            </a:extLst>
          </p:cNvPr>
          <p:cNvPicPr>
            <a:picLocks noChangeAspect="1"/>
          </p:cNvPicPr>
          <p:nvPr/>
        </p:nvPicPr>
        <p:blipFill>
          <a:blip r:embed="rId3"/>
          <a:stretch>
            <a:fillRect/>
          </a:stretch>
        </p:blipFill>
        <p:spPr>
          <a:xfrm>
            <a:off x="5017100" y="1338164"/>
            <a:ext cx="2433719" cy="4867437"/>
          </a:xfrm>
          <a:prstGeom prst="rect">
            <a:avLst/>
          </a:prstGeom>
        </p:spPr>
      </p:pic>
      <p:pic>
        <p:nvPicPr>
          <p:cNvPr id="10" name="Picture 9">
            <a:extLst>
              <a:ext uri="{FF2B5EF4-FFF2-40B4-BE49-F238E27FC236}">
                <a16:creationId xmlns:a16="http://schemas.microsoft.com/office/drawing/2014/main" id="{33665B84-E2E8-4330-AB5E-37B3953BE536}"/>
              </a:ext>
            </a:extLst>
          </p:cNvPr>
          <p:cNvPicPr>
            <a:picLocks noChangeAspect="1"/>
          </p:cNvPicPr>
          <p:nvPr/>
        </p:nvPicPr>
        <p:blipFill>
          <a:blip r:embed="rId4"/>
          <a:stretch>
            <a:fillRect/>
          </a:stretch>
        </p:blipFill>
        <p:spPr>
          <a:xfrm>
            <a:off x="1788847" y="1309654"/>
            <a:ext cx="2433718" cy="4895948"/>
          </a:xfrm>
          <a:prstGeom prst="rect">
            <a:avLst/>
          </a:prstGeom>
        </p:spPr>
      </p:pic>
      <p:sp>
        <p:nvSpPr>
          <p:cNvPr id="11" name="TextBox 10">
            <a:extLst>
              <a:ext uri="{FF2B5EF4-FFF2-40B4-BE49-F238E27FC236}">
                <a16:creationId xmlns:a16="http://schemas.microsoft.com/office/drawing/2014/main" id="{CEFA8D8E-0249-4F8B-94C2-B2F30CFC92A6}"/>
              </a:ext>
            </a:extLst>
          </p:cNvPr>
          <p:cNvSpPr txBox="1"/>
          <p:nvPr/>
        </p:nvSpPr>
        <p:spPr>
          <a:xfrm>
            <a:off x="2308384" y="6216760"/>
            <a:ext cx="2002971" cy="369332"/>
          </a:xfrm>
          <a:prstGeom prst="rect">
            <a:avLst/>
          </a:prstGeom>
          <a:noFill/>
        </p:spPr>
        <p:txBody>
          <a:bodyPr wrap="square" rtlCol="0">
            <a:spAutoFit/>
          </a:bodyPr>
          <a:lstStyle/>
          <a:p>
            <a:r>
              <a:rPr lang="en-IN" dirty="0" err="1">
                <a:solidFill>
                  <a:schemeClr val="bg1"/>
                </a:solidFill>
              </a:rPr>
              <a:t>ShareKhan</a:t>
            </a:r>
            <a:endParaRPr lang="en-IN" dirty="0">
              <a:solidFill>
                <a:schemeClr val="bg1"/>
              </a:solidFill>
            </a:endParaRPr>
          </a:p>
        </p:txBody>
      </p:sp>
      <p:sp>
        <p:nvSpPr>
          <p:cNvPr id="12" name="TextBox 11">
            <a:extLst>
              <a:ext uri="{FF2B5EF4-FFF2-40B4-BE49-F238E27FC236}">
                <a16:creationId xmlns:a16="http://schemas.microsoft.com/office/drawing/2014/main" id="{954A90E8-D7D5-44A0-80E5-4FEA1C031539}"/>
              </a:ext>
            </a:extLst>
          </p:cNvPr>
          <p:cNvSpPr txBox="1"/>
          <p:nvPr/>
        </p:nvSpPr>
        <p:spPr>
          <a:xfrm>
            <a:off x="5370493" y="6272010"/>
            <a:ext cx="1828187" cy="369332"/>
          </a:xfrm>
          <a:prstGeom prst="rect">
            <a:avLst/>
          </a:prstGeom>
          <a:noFill/>
        </p:spPr>
        <p:txBody>
          <a:bodyPr wrap="square" rtlCol="0">
            <a:spAutoFit/>
          </a:bodyPr>
          <a:lstStyle/>
          <a:p>
            <a:r>
              <a:rPr lang="en-IN" dirty="0">
                <a:solidFill>
                  <a:schemeClr val="bg1"/>
                </a:solidFill>
              </a:rPr>
              <a:t>Money Control</a:t>
            </a:r>
          </a:p>
        </p:txBody>
      </p:sp>
      <p:sp>
        <p:nvSpPr>
          <p:cNvPr id="13" name="TextBox 12">
            <a:extLst>
              <a:ext uri="{FF2B5EF4-FFF2-40B4-BE49-F238E27FC236}">
                <a16:creationId xmlns:a16="http://schemas.microsoft.com/office/drawing/2014/main" id="{7B8A6652-40F3-4EB3-8A58-7B02FEEBFB1B}"/>
              </a:ext>
            </a:extLst>
          </p:cNvPr>
          <p:cNvSpPr txBox="1"/>
          <p:nvPr/>
        </p:nvSpPr>
        <p:spPr>
          <a:xfrm>
            <a:off x="8937937" y="6220496"/>
            <a:ext cx="1745701" cy="369332"/>
          </a:xfrm>
          <a:prstGeom prst="rect">
            <a:avLst/>
          </a:prstGeom>
          <a:noFill/>
        </p:spPr>
        <p:txBody>
          <a:bodyPr wrap="square" rtlCol="0">
            <a:spAutoFit/>
          </a:bodyPr>
          <a:lstStyle/>
          <a:p>
            <a:r>
              <a:rPr lang="en-IN" dirty="0">
                <a:solidFill>
                  <a:schemeClr val="bg1"/>
                </a:solidFill>
              </a:rPr>
              <a:t>Yahoo Finance</a:t>
            </a:r>
          </a:p>
        </p:txBody>
      </p:sp>
    </p:spTree>
    <p:extLst>
      <p:ext uri="{BB962C8B-B14F-4D97-AF65-F5344CB8AC3E}">
        <p14:creationId xmlns:p14="http://schemas.microsoft.com/office/powerpoint/2010/main" val="4167738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0511972" y="5718011"/>
            <a:ext cx="406400" cy="365125"/>
          </a:xfrm>
        </p:spPr>
        <p:txBody>
          <a:bodyPr/>
          <a:lstStyle/>
          <a:p>
            <a:fld id="{C263D6C4-4840-40CC-AC84-17E24B3B7BDE}" type="slidenum">
              <a:rPr lang="en-GB" smtClean="0"/>
              <a:pPr/>
              <a:t>14</a:t>
            </a:fld>
            <a:endParaRPr lang="en-GB" dirty="0"/>
          </a:p>
        </p:txBody>
      </p:sp>
      <p:sp>
        <p:nvSpPr>
          <p:cNvPr id="7" name="Text Placeholder 6">
            <a:extLst>
              <a:ext uri="{FF2B5EF4-FFF2-40B4-BE49-F238E27FC236}">
                <a16:creationId xmlns:a16="http://schemas.microsoft.com/office/drawing/2014/main" id="{B74126B4-1E6C-4FFF-9282-40E18A85A07F}"/>
              </a:ext>
            </a:extLst>
          </p:cNvPr>
          <p:cNvSpPr>
            <a:spLocks noGrp="1"/>
          </p:cNvSpPr>
          <p:nvPr>
            <p:ph type="body" sz="quarter" idx="1"/>
          </p:nvPr>
        </p:nvSpPr>
        <p:spPr>
          <a:xfrm>
            <a:off x="508000" y="1681163"/>
            <a:ext cx="5094287" cy="954107"/>
          </a:xfrm>
        </p:spPr>
        <p:txBody>
          <a:bodyPr>
            <a:noAutofit/>
          </a:bodyPr>
          <a:lstStyle/>
          <a:p>
            <a:pPr marL="342900" indent="-342900" algn="l">
              <a:buFont typeface="Arial" panose="020B0604020202020204" pitchFamily="34" charset="0"/>
              <a:buChar char="•"/>
            </a:pPr>
            <a:r>
              <a:rPr lang="en-US" sz="1600" b="0" dirty="0"/>
              <a:t>In Yahoo Finance, error prevention is taken care in searching a share as the entire row can be used for searching by clicking anywhere in entire row. </a:t>
            </a:r>
            <a:endParaRPr lang="en-GB" sz="1600" dirty="0"/>
          </a:p>
        </p:txBody>
      </p:sp>
      <p:sp>
        <p:nvSpPr>
          <p:cNvPr id="16" name="TextBox 15">
            <a:extLst>
              <a:ext uri="{FF2B5EF4-FFF2-40B4-BE49-F238E27FC236}">
                <a16:creationId xmlns:a16="http://schemas.microsoft.com/office/drawing/2014/main" id="{A5504E7A-0BC2-42EC-AA5C-523F30A92767}"/>
              </a:ext>
            </a:extLst>
          </p:cNvPr>
          <p:cNvSpPr txBox="1"/>
          <p:nvPr/>
        </p:nvSpPr>
        <p:spPr>
          <a:xfrm>
            <a:off x="772733" y="592428"/>
            <a:ext cx="5847008" cy="954107"/>
          </a:xfrm>
          <a:prstGeom prst="rect">
            <a:avLst/>
          </a:prstGeom>
          <a:noFill/>
        </p:spPr>
        <p:txBody>
          <a:bodyPr wrap="square" rtlCol="0">
            <a:spAutoFit/>
          </a:bodyPr>
          <a:lstStyle/>
          <a:p>
            <a:r>
              <a:rPr lang="en-US" sz="2800" dirty="0">
                <a:solidFill>
                  <a:schemeClr val="bg1"/>
                </a:solidFill>
              </a:rPr>
              <a:t>5) Offer error prevention and simple</a:t>
            </a:r>
          </a:p>
          <a:p>
            <a:r>
              <a:rPr lang="en-US" sz="2800" dirty="0">
                <a:solidFill>
                  <a:schemeClr val="bg1"/>
                </a:solidFill>
              </a:rPr>
              <a:t>     error handling</a:t>
            </a:r>
            <a:endParaRPr lang="en-IN" sz="2800" dirty="0">
              <a:solidFill>
                <a:schemeClr val="bg1"/>
              </a:solidFill>
            </a:endParaRPr>
          </a:p>
        </p:txBody>
      </p:sp>
      <p:pic>
        <p:nvPicPr>
          <p:cNvPr id="5" name="Picture 4">
            <a:extLst>
              <a:ext uri="{FF2B5EF4-FFF2-40B4-BE49-F238E27FC236}">
                <a16:creationId xmlns:a16="http://schemas.microsoft.com/office/drawing/2014/main" id="{8805C1D2-EBAA-40B7-B05E-5D4939859C63}"/>
              </a:ext>
            </a:extLst>
          </p:cNvPr>
          <p:cNvPicPr>
            <a:picLocks noChangeAspect="1"/>
          </p:cNvPicPr>
          <p:nvPr/>
        </p:nvPicPr>
        <p:blipFill>
          <a:blip r:embed="rId2"/>
          <a:stretch>
            <a:fillRect/>
          </a:stretch>
        </p:blipFill>
        <p:spPr>
          <a:xfrm>
            <a:off x="6281438" y="1366797"/>
            <a:ext cx="5094287" cy="4774395"/>
          </a:xfrm>
          <a:prstGeom prst="rect">
            <a:avLst/>
          </a:prstGeom>
        </p:spPr>
      </p:pic>
    </p:spTree>
    <p:extLst>
      <p:ext uri="{BB962C8B-B14F-4D97-AF65-F5344CB8AC3E}">
        <p14:creationId xmlns:p14="http://schemas.microsoft.com/office/powerpoint/2010/main" val="3008483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0511972" y="5718011"/>
            <a:ext cx="406400" cy="365125"/>
          </a:xfrm>
        </p:spPr>
        <p:txBody>
          <a:bodyPr/>
          <a:lstStyle/>
          <a:p>
            <a:fld id="{C263D6C4-4840-40CC-AC84-17E24B3B7BDE}" type="slidenum">
              <a:rPr lang="en-GB" smtClean="0"/>
              <a:pPr/>
              <a:t>15</a:t>
            </a:fld>
            <a:endParaRPr lang="en-GB" dirty="0"/>
          </a:p>
        </p:txBody>
      </p:sp>
      <p:sp>
        <p:nvSpPr>
          <p:cNvPr id="7" name="Text Placeholder 6">
            <a:extLst>
              <a:ext uri="{FF2B5EF4-FFF2-40B4-BE49-F238E27FC236}">
                <a16:creationId xmlns:a16="http://schemas.microsoft.com/office/drawing/2014/main" id="{B74126B4-1E6C-4FFF-9282-40E18A85A07F}"/>
              </a:ext>
            </a:extLst>
          </p:cNvPr>
          <p:cNvSpPr>
            <a:spLocks noGrp="1"/>
          </p:cNvSpPr>
          <p:nvPr>
            <p:ph type="body" sz="quarter" idx="1"/>
          </p:nvPr>
        </p:nvSpPr>
        <p:spPr>
          <a:xfrm>
            <a:off x="508000" y="1681163"/>
            <a:ext cx="5094287" cy="954107"/>
          </a:xfrm>
        </p:spPr>
        <p:txBody>
          <a:bodyPr>
            <a:noAutofit/>
          </a:bodyPr>
          <a:lstStyle/>
          <a:p>
            <a:pPr marL="342900" indent="-342900" algn="l">
              <a:buFont typeface="Arial" panose="020B0604020202020204" pitchFamily="34" charset="0"/>
              <a:buChar char="•"/>
            </a:pPr>
            <a:r>
              <a:rPr lang="en-US" sz="1600" b="0" dirty="0"/>
              <a:t>Undo option is provided in Yahoo Finance app if we have added any share by mistake while the same facility is not available in </a:t>
            </a:r>
            <a:r>
              <a:rPr lang="en-US" sz="1600" b="0" dirty="0" err="1"/>
              <a:t>Sherkhan</a:t>
            </a:r>
            <a:r>
              <a:rPr lang="en-US" sz="1600" b="0" dirty="0"/>
              <a:t> and Money Control.</a:t>
            </a:r>
            <a:endParaRPr lang="en-GB" sz="1600" dirty="0"/>
          </a:p>
        </p:txBody>
      </p:sp>
      <p:sp>
        <p:nvSpPr>
          <p:cNvPr id="16" name="TextBox 15">
            <a:extLst>
              <a:ext uri="{FF2B5EF4-FFF2-40B4-BE49-F238E27FC236}">
                <a16:creationId xmlns:a16="http://schemas.microsoft.com/office/drawing/2014/main" id="{A5504E7A-0BC2-42EC-AA5C-523F30A92767}"/>
              </a:ext>
            </a:extLst>
          </p:cNvPr>
          <p:cNvSpPr txBox="1"/>
          <p:nvPr/>
        </p:nvSpPr>
        <p:spPr>
          <a:xfrm>
            <a:off x="772733" y="592428"/>
            <a:ext cx="5847008" cy="523220"/>
          </a:xfrm>
          <a:prstGeom prst="rect">
            <a:avLst/>
          </a:prstGeom>
          <a:noFill/>
        </p:spPr>
        <p:txBody>
          <a:bodyPr wrap="square" rtlCol="0">
            <a:spAutoFit/>
          </a:bodyPr>
          <a:lstStyle/>
          <a:p>
            <a:r>
              <a:rPr lang="en-US" sz="2800" dirty="0">
                <a:solidFill>
                  <a:schemeClr val="bg1"/>
                </a:solidFill>
              </a:rPr>
              <a:t>6)Permit easy reversal of actions</a:t>
            </a:r>
            <a:endParaRPr lang="en-IN" sz="2800" dirty="0">
              <a:solidFill>
                <a:schemeClr val="bg1"/>
              </a:solidFill>
            </a:endParaRPr>
          </a:p>
        </p:txBody>
      </p:sp>
      <p:pic>
        <p:nvPicPr>
          <p:cNvPr id="8" name="Picture 7">
            <a:extLst>
              <a:ext uri="{FF2B5EF4-FFF2-40B4-BE49-F238E27FC236}">
                <a16:creationId xmlns:a16="http://schemas.microsoft.com/office/drawing/2014/main" id="{2211DAAF-1715-42E1-A1D3-D02BA7DE7360}"/>
              </a:ext>
            </a:extLst>
          </p:cNvPr>
          <p:cNvPicPr>
            <a:picLocks noChangeAspect="1"/>
          </p:cNvPicPr>
          <p:nvPr/>
        </p:nvPicPr>
        <p:blipFill>
          <a:blip r:embed="rId2"/>
          <a:stretch>
            <a:fillRect/>
          </a:stretch>
        </p:blipFill>
        <p:spPr>
          <a:xfrm>
            <a:off x="7073914" y="1393370"/>
            <a:ext cx="2677887" cy="5355773"/>
          </a:xfrm>
          <a:prstGeom prst="rect">
            <a:avLst/>
          </a:prstGeom>
        </p:spPr>
      </p:pic>
    </p:spTree>
    <p:extLst>
      <p:ext uri="{BB962C8B-B14F-4D97-AF65-F5344CB8AC3E}">
        <p14:creationId xmlns:p14="http://schemas.microsoft.com/office/powerpoint/2010/main" val="3929335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a:xfrm>
            <a:off x="10511972" y="5718011"/>
            <a:ext cx="406400" cy="365125"/>
          </a:xfrm>
        </p:spPr>
        <p:txBody>
          <a:bodyPr/>
          <a:lstStyle/>
          <a:p>
            <a:fld id="{C263D6C4-4840-40CC-AC84-17E24B3B7BDE}" type="slidenum">
              <a:rPr lang="en-GB" smtClean="0"/>
              <a:pPr/>
              <a:t>16</a:t>
            </a:fld>
            <a:endParaRPr lang="en-GB" dirty="0"/>
          </a:p>
        </p:txBody>
      </p:sp>
      <p:sp>
        <p:nvSpPr>
          <p:cNvPr id="7" name="Text Placeholder 6">
            <a:extLst>
              <a:ext uri="{FF2B5EF4-FFF2-40B4-BE49-F238E27FC236}">
                <a16:creationId xmlns:a16="http://schemas.microsoft.com/office/drawing/2014/main" id="{B74126B4-1E6C-4FFF-9282-40E18A85A07F}"/>
              </a:ext>
            </a:extLst>
          </p:cNvPr>
          <p:cNvSpPr>
            <a:spLocks noGrp="1"/>
          </p:cNvSpPr>
          <p:nvPr>
            <p:ph type="body" sz="quarter" idx="1"/>
          </p:nvPr>
        </p:nvSpPr>
        <p:spPr>
          <a:xfrm>
            <a:off x="772733" y="1637621"/>
            <a:ext cx="5094288" cy="2818265"/>
          </a:xfrm>
        </p:spPr>
        <p:txBody>
          <a:bodyPr>
            <a:noAutofit/>
          </a:bodyPr>
          <a:lstStyle/>
          <a:p>
            <a:pPr marL="342900" indent="-342900" algn="l" fontAlgn="base">
              <a:buFont typeface="Arial" panose="020B0604020202020204" pitchFamily="34" charset="0"/>
              <a:buChar char="•"/>
            </a:pPr>
            <a:r>
              <a:rPr lang="en-US" sz="1600" b="0" dirty="0"/>
              <a:t>In </a:t>
            </a:r>
            <a:r>
              <a:rPr lang="en-US" sz="1600" b="0" dirty="0" err="1"/>
              <a:t>moneycontrol</a:t>
            </a:r>
            <a:r>
              <a:rPr lang="en-US" sz="1600" b="0" dirty="0"/>
              <a:t> app, the button size were too small, which lead to </a:t>
            </a:r>
            <a:r>
              <a:rPr lang="en-US" sz="1600" b="0" dirty="0" err="1"/>
              <a:t>misclicking</a:t>
            </a:r>
            <a:r>
              <a:rPr lang="en-US" sz="1600" b="0" dirty="0"/>
              <a:t> consuming more time to accomplish the task. </a:t>
            </a:r>
          </a:p>
          <a:p>
            <a:pPr marL="342900" indent="-342900" algn="l" fontAlgn="base">
              <a:buFont typeface="Arial" panose="020B0604020202020204" pitchFamily="34" charset="0"/>
              <a:buChar char="•"/>
            </a:pPr>
            <a:r>
              <a:rPr lang="en-US" sz="1600" b="0" dirty="0"/>
              <a:t>In </a:t>
            </a:r>
            <a:r>
              <a:rPr lang="en-US" sz="1600" b="0" dirty="0" err="1"/>
              <a:t>moneycontrol</a:t>
            </a:r>
            <a:r>
              <a:rPr lang="en-US" sz="1600" b="0" dirty="0"/>
              <a:t> app, too many advertisements occurred which leaded to tedious process of back button which made the task time consuming. (Surprising system response)</a:t>
            </a:r>
          </a:p>
        </p:txBody>
      </p:sp>
      <p:sp>
        <p:nvSpPr>
          <p:cNvPr id="16" name="TextBox 15">
            <a:extLst>
              <a:ext uri="{FF2B5EF4-FFF2-40B4-BE49-F238E27FC236}">
                <a16:creationId xmlns:a16="http://schemas.microsoft.com/office/drawing/2014/main" id="{A5504E7A-0BC2-42EC-AA5C-523F30A92767}"/>
              </a:ext>
            </a:extLst>
          </p:cNvPr>
          <p:cNvSpPr txBox="1"/>
          <p:nvPr/>
        </p:nvSpPr>
        <p:spPr>
          <a:xfrm>
            <a:off x="772733" y="592428"/>
            <a:ext cx="5847008" cy="523220"/>
          </a:xfrm>
          <a:prstGeom prst="rect">
            <a:avLst/>
          </a:prstGeom>
          <a:noFill/>
        </p:spPr>
        <p:txBody>
          <a:bodyPr wrap="square" rtlCol="0">
            <a:spAutoFit/>
          </a:bodyPr>
          <a:lstStyle/>
          <a:p>
            <a:r>
              <a:rPr lang="en-US" sz="2800" dirty="0">
                <a:solidFill>
                  <a:schemeClr val="bg1"/>
                </a:solidFill>
              </a:rPr>
              <a:t>7)Support internal locus of control</a:t>
            </a:r>
            <a:endParaRPr lang="en-US" sz="2800" dirty="0">
              <a:solidFill>
                <a:schemeClr val="bg1"/>
              </a:solidFill>
              <a:effectLst/>
            </a:endParaRPr>
          </a:p>
        </p:txBody>
      </p:sp>
      <p:pic>
        <p:nvPicPr>
          <p:cNvPr id="4" name="Picture 3">
            <a:extLst>
              <a:ext uri="{FF2B5EF4-FFF2-40B4-BE49-F238E27FC236}">
                <a16:creationId xmlns:a16="http://schemas.microsoft.com/office/drawing/2014/main" id="{A51ACA32-3A82-40D1-98C0-229F0B6E6A55}"/>
              </a:ext>
            </a:extLst>
          </p:cNvPr>
          <p:cNvPicPr>
            <a:picLocks noChangeAspect="1"/>
          </p:cNvPicPr>
          <p:nvPr/>
        </p:nvPicPr>
        <p:blipFill>
          <a:blip r:embed="rId2"/>
          <a:stretch>
            <a:fillRect/>
          </a:stretch>
        </p:blipFill>
        <p:spPr>
          <a:xfrm>
            <a:off x="7271657" y="1378945"/>
            <a:ext cx="2946400" cy="5326655"/>
          </a:xfrm>
          <a:prstGeom prst="rect">
            <a:avLst/>
          </a:prstGeom>
        </p:spPr>
      </p:pic>
    </p:spTree>
    <p:extLst>
      <p:ext uri="{BB962C8B-B14F-4D97-AF65-F5344CB8AC3E}">
        <p14:creationId xmlns:p14="http://schemas.microsoft.com/office/powerpoint/2010/main" val="2316900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44232-6B4D-449B-8603-535E958575F2}"/>
              </a:ext>
            </a:extLst>
          </p:cNvPr>
          <p:cNvSpPr>
            <a:spLocks noGrp="1"/>
          </p:cNvSpPr>
          <p:nvPr>
            <p:ph type="title"/>
          </p:nvPr>
        </p:nvSpPr>
        <p:spPr/>
        <p:txBody>
          <a:bodyPr/>
          <a:lstStyle/>
          <a:p>
            <a:r>
              <a:rPr lang="en-IN" dirty="0"/>
              <a:t>UI/UX Based Survey</a:t>
            </a:r>
          </a:p>
        </p:txBody>
      </p:sp>
      <p:sp>
        <p:nvSpPr>
          <p:cNvPr id="3" name="Slide Number Placeholder 2">
            <a:extLst>
              <a:ext uri="{FF2B5EF4-FFF2-40B4-BE49-F238E27FC236}">
                <a16:creationId xmlns:a16="http://schemas.microsoft.com/office/drawing/2014/main" id="{349A7DBB-6DAF-48CD-BE01-69682417E04B}"/>
              </a:ext>
            </a:extLst>
          </p:cNvPr>
          <p:cNvSpPr>
            <a:spLocks noGrp="1"/>
          </p:cNvSpPr>
          <p:nvPr>
            <p:ph type="sldNum" sz="quarter" idx="12"/>
          </p:nvPr>
        </p:nvSpPr>
        <p:spPr/>
        <p:txBody>
          <a:bodyPr/>
          <a:lstStyle/>
          <a:p>
            <a:fld id="{C263D6C4-4840-40CC-AC84-17E24B3B7BDE}" type="slidenum">
              <a:rPr lang="en-GB" smtClean="0"/>
              <a:pPr/>
              <a:t>17</a:t>
            </a:fld>
            <a:endParaRPr lang="en-GB" dirty="0"/>
          </a:p>
        </p:txBody>
      </p:sp>
      <p:sp>
        <p:nvSpPr>
          <p:cNvPr id="4" name="Text Placeholder 3">
            <a:extLst>
              <a:ext uri="{FF2B5EF4-FFF2-40B4-BE49-F238E27FC236}">
                <a16:creationId xmlns:a16="http://schemas.microsoft.com/office/drawing/2014/main" id="{A60F36BD-0D1E-4E70-88B6-B59EB2D3CF1B}"/>
              </a:ext>
            </a:extLst>
          </p:cNvPr>
          <p:cNvSpPr>
            <a:spLocks noGrp="1"/>
          </p:cNvSpPr>
          <p:nvPr>
            <p:ph type="body" sz="quarter" idx="13"/>
          </p:nvPr>
        </p:nvSpPr>
        <p:spPr>
          <a:xfrm>
            <a:off x="428624" y="2143132"/>
            <a:ext cx="7986713" cy="2028826"/>
          </a:xfrm>
        </p:spPr>
        <p:txBody>
          <a:bodyPr/>
          <a:lstStyle/>
          <a:p>
            <a:pPr fontAlgn="base"/>
            <a:r>
              <a:rPr lang="en-US" dirty="0"/>
              <a:t>In this survey, we asked some question which are related to application’s designing contexts.</a:t>
            </a:r>
          </a:p>
          <a:p>
            <a:pPr fontAlgn="base"/>
            <a:r>
              <a:rPr lang="en-US" dirty="0"/>
              <a:t>This survey was carried out only for those user who have used or using any of the apps from yahoo finance, </a:t>
            </a:r>
            <a:r>
              <a:rPr lang="en-US" dirty="0" err="1"/>
              <a:t>sharekhan</a:t>
            </a:r>
            <a:r>
              <a:rPr lang="en-US" dirty="0"/>
              <a:t> or </a:t>
            </a:r>
            <a:r>
              <a:rPr lang="en-US" dirty="0" err="1"/>
              <a:t>moneycontrol</a:t>
            </a:r>
            <a:r>
              <a:rPr lang="en-US" dirty="0"/>
              <a:t>.</a:t>
            </a:r>
          </a:p>
          <a:p>
            <a:pPr fontAlgn="base"/>
            <a:r>
              <a:rPr lang="en-US" dirty="0"/>
              <a:t>Here we concluded some positive points of apps form results. </a:t>
            </a:r>
          </a:p>
          <a:p>
            <a:endParaRPr lang="en-IN" dirty="0"/>
          </a:p>
        </p:txBody>
      </p:sp>
    </p:spTree>
    <p:extLst>
      <p:ext uri="{BB962C8B-B14F-4D97-AF65-F5344CB8AC3E}">
        <p14:creationId xmlns:p14="http://schemas.microsoft.com/office/powerpoint/2010/main" val="4131139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F8625-33B5-411F-9B47-0C958603DB14}"/>
              </a:ext>
            </a:extLst>
          </p:cNvPr>
          <p:cNvSpPr>
            <a:spLocks noGrp="1"/>
          </p:cNvSpPr>
          <p:nvPr>
            <p:ph type="title"/>
          </p:nvPr>
        </p:nvSpPr>
        <p:spPr/>
        <p:txBody>
          <a:bodyPr/>
          <a:lstStyle/>
          <a:p>
            <a:r>
              <a:rPr lang="en-IN" dirty="0"/>
              <a:t>Age Group:</a:t>
            </a:r>
          </a:p>
        </p:txBody>
      </p:sp>
      <p:sp>
        <p:nvSpPr>
          <p:cNvPr id="3" name="Slide Number Placeholder 2">
            <a:extLst>
              <a:ext uri="{FF2B5EF4-FFF2-40B4-BE49-F238E27FC236}">
                <a16:creationId xmlns:a16="http://schemas.microsoft.com/office/drawing/2014/main" id="{0EAC4FE9-2E4A-4541-9845-4B48DFE15F2A}"/>
              </a:ext>
            </a:extLst>
          </p:cNvPr>
          <p:cNvSpPr>
            <a:spLocks noGrp="1"/>
          </p:cNvSpPr>
          <p:nvPr>
            <p:ph type="sldNum" sz="quarter" idx="12"/>
          </p:nvPr>
        </p:nvSpPr>
        <p:spPr/>
        <p:txBody>
          <a:bodyPr/>
          <a:lstStyle/>
          <a:p>
            <a:fld id="{C263D6C4-4840-40CC-AC84-17E24B3B7BDE}" type="slidenum">
              <a:rPr lang="en-GB" smtClean="0"/>
              <a:pPr/>
              <a:t>18</a:t>
            </a:fld>
            <a:endParaRPr lang="en-GB" dirty="0"/>
          </a:p>
        </p:txBody>
      </p:sp>
      <p:sp>
        <p:nvSpPr>
          <p:cNvPr id="7" name="AutoShape 6" descr="https://lh5.googleusercontent.com/Zo1Lj5xyVJIKzSZkGvDBCzUisw0kLe8tTavXWVjhNJ0-DY-aH863XPepdkX7tRZfa5abcIAvIx69X7LJ9ZUbHhxmO500eQxUEx-oRByPar-m9m16MqSncqbk_Dj24gdGjo5XSDUv">
            <a:extLst>
              <a:ext uri="{FF2B5EF4-FFF2-40B4-BE49-F238E27FC236}">
                <a16:creationId xmlns:a16="http://schemas.microsoft.com/office/drawing/2014/main" id="{67AE79F4-2911-4B4C-B72A-5A9B7266F02A}"/>
              </a:ext>
            </a:extLst>
          </p:cNvPr>
          <p:cNvSpPr>
            <a:spLocks noChangeAspect="1" noChangeArrowheads="1"/>
          </p:cNvSpPr>
          <p:nvPr/>
        </p:nvSpPr>
        <p:spPr bwMode="auto">
          <a:xfrm>
            <a:off x="3271838" y="1600200"/>
            <a:ext cx="7486650" cy="49831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a:extLst>
              <a:ext uri="{FF2B5EF4-FFF2-40B4-BE49-F238E27FC236}">
                <a16:creationId xmlns:a16="http://schemas.microsoft.com/office/drawing/2014/main" id="{18626615-D76F-4D9B-BBB4-F5F930FC0AA8}"/>
              </a:ext>
            </a:extLst>
          </p:cNvPr>
          <p:cNvPicPr>
            <a:picLocks noChangeAspect="1"/>
          </p:cNvPicPr>
          <p:nvPr/>
        </p:nvPicPr>
        <p:blipFill>
          <a:blip r:embed="rId2"/>
          <a:stretch>
            <a:fillRect/>
          </a:stretch>
        </p:blipFill>
        <p:spPr>
          <a:xfrm>
            <a:off x="444500" y="1219425"/>
            <a:ext cx="8499475" cy="5253979"/>
          </a:xfrm>
          <a:prstGeom prst="rect">
            <a:avLst/>
          </a:prstGeom>
        </p:spPr>
      </p:pic>
    </p:spTree>
    <p:extLst>
      <p:ext uri="{BB962C8B-B14F-4D97-AF65-F5344CB8AC3E}">
        <p14:creationId xmlns:p14="http://schemas.microsoft.com/office/powerpoint/2010/main" val="34001740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604CC-23A9-4E5E-830E-7D09C478201F}"/>
              </a:ext>
            </a:extLst>
          </p:cNvPr>
          <p:cNvSpPr>
            <a:spLocks noGrp="1"/>
          </p:cNvSpPr>
          <p:nvPr>
            <p:ph type="title"/>
          </p:nvPr>
        </p:nvSpPr>
        <p:spPr>
          <a:xfrm>
            <a:off x="444500" y="542925"/>
            <a:ext cx="11214100" cy="1865126"/>
          </a:xfrm>
        </p:spPr>
        <p:txBody>
          <a:bodyPr/>
          <a:lstStyle/>
          <a:p>
            <a:r>
              <a:rPr lang="en-US" b="0" dirty="0"/>
              <a:t>For how much time are you using app (YahooFinance or Sharekhan or Moneycontrol)?</a:t>
            </a:r>
            <a:br>
              <a:rPr lang="en-US" b="0" dirty="0"/>
            </a:br>
            <a:br>
              <a:rPr lang="en-US" dirty="0"/>
            </a:br>
            <a:endParaRPr lang="en-IN" dirty="0"/>
          </a:p>
        </p:txBody>
      </p:sp>
      <p:sp>
        <p:nvSpPr>
          <p:cNvPr id="3" name="Slide Number Placeholder 2">
            <a:extLst>
              <a:ext uri="{FF2B5EF4-FFF2-40B4-BE49-F238E27FC236}">
                <a16:creationId xmlns:a16="http://schemas.microsoft.com/office/drawing/2014/main" id="{C604950E-6149-4A54-98C1-E893DB7DD30F}"/>
              </a:ext>
            </a:extLst>
          </p:cNvPr>
          <p:cNvSpPr>
            <a:spLocks noGrp="1"/>
          </p:cNvSpPr>
          <p:nvPr>
            <p:ph type="sldNum" sz="quarter" idx="12"/>
          </p:nvPr>
        </p:nvSpPr>
        <p:spPr/>
        <p:txBody>
          <a:bodyPr/>
          <a:lstStyle/>
          <a:p>
            <a:fld id="{C263D6C4-4840-40CC-AC84-17E24B3B7BDE}" type="slidenum">
              <a:rPr lang="en-GB" smtClean="0"/>
              <a:pPr/>
              <a:t>19</a:t>
            </a:fld>
            <a:endParaRPr lang="en-GB" dirty="0"/>
          </a:p>
        </p:txBody>
      </p:sp>
      <p:pic>
        <p:nvPicPr>
          <p:cNvPr id="6" name="Picture 5">
            <a:extLst>
              <a:ext uri="{FF2B5EF4-FFF2-40B4-BE49-F238E27FC236}">
                <a16:creationId xmlns:a16="http://schemas.microsoft.com/office/drawing/2014/main" id="{7E0B983D-73BD-4113-AADF-055C727C00EC}"/>
              </a:ext>
            </a:extLst>
          </p:cNvPr>
          <p:cNvPicPr>
            <a:picLocks noChangeAspect="1"/>
          </p:cNvPicPr>
          <p:nvPr/>
        </p:nvPicPr>
        <p:blipFill>
          <a:blip r:embed="rId2"/>
          <a:stretch>
            <a:fillRect/>
          </a:stretch>
        </p:blipFill>
        <p:spPr>
          <a:xfrm>
            <a:off x="530228" y="1576156"/>
            <a:ext cx="8456613" cy="4810565"/>
          </a:xfrm>
          <a:prstGeom prst="rect">
            <a:avLst/>
          </a:prstGeom>
        </p:spPr>
      </p:pic>
    </p:spTree>
    <p:extLst>
      <p:ext uri="{BB962C8B-B14F-4D97-AF65-F5344CB8AC3E}">
        <p14:creationId xmlns:p14="http://schemas.microsoft.com/office/powerpoint/2010/main" val="2428902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3E678-F8D0-4928-8640-72CF607D4A9C}"/>
              </a:ext>
            </a:extLst>
          </p:cNvPr>
          <p:cNvSpPr>
            <a:spLocks noGrp="1"/>
          </p:cNvSpPr>
          <p:nvPr>
            <p:ph type="title"/>
          </p:nvPr>
        </p:nvSpPr>
        <p:spPr>
          <a:xfrm>
            <a:off x="444500" y="542925"/>
            <a:ext cx="11214100" cy="590931"/>
          </a:xfrm>
        </p:spPr>
        <p:txBody>
          <a:bodyPr/>
          <a:lstStyle/>
          <a:p>
            <a:r>
              <a:rPr lang="en-IN" sz="3600" dirty="0"/>
              <a:t>Group Members</a:t>
            </a:r>
          </a:p>
        </p:txBody>
      </p:sp>
      <p:sp>
        <p:nvSpPr>
          <p:cNvPr id="3" name="Slide Number Placeholder 2">
            <a:extLst>
              <a:ext uri="{FF2B5EF4-FFF2-40B4-BE49-F238E27FC236}">
                <a16:creationId xmlns:a16="http://schemas.microsoft.com/office/drawing/2014/main" id="{4360951E-69BF-4E78-8A90-FD955CC1EE7A}"/>
              </a:ext>
            </a:extLst>
          </p:cNvPr>
          <p:cNvSpPr>
            <a:spLocks noGrp="1"/>
          </p:cNvSpPr>
          <p:nvPr>
            <p:ph type="sldNum" sz="quarter" idx="12"/>
          </p:nvPr>
        </p:nvSpPr>
        <p:spPr/>
        <p:txBody>
          <a:bodyPr/>
          <a:lstStyle/>
          <a:p>
            <a:fld id="{C263D6C4-4840-40CC-AC84-17E24B3B7BDE}" type="slidenum">
              <a:rPr lang="en-GB" smtClean="0"/>
              <a:pPr/>
              <a:t>2</a:t>
            </a:fld>
            <a:endParaRPr lang="en-GB" dirty="0"/>
          </a:p>
        </p:txBody>
      </p:sp>
      <p:sp>
        <p:nvSpPr>
          <p:cNvPr id="4" name="Text Placeholder 3">
            <a:extLst>
              <a:ext uri="{FF2B5EF4-FFF2-40B4-BE49-F238E27FC236}">
                <a16:creationId xmlns:a16="http://schemas.microsoft.com/office/drawing/2014/main" id="{21396D1A-6993-4719-A1DC-8C54F4F6B003}"/>
              </a:ext>
            </a:extLst>
          </p:cNvPr>
          <p:cNvSpPr>
            <a:spLocks noGrp="1"/>
          </p:cNvSpPr>
          <p:nvPr>
            <p:ph type="body" sz="quarter" idx="13"/>
          </p:nvPr>
        </p:nvSpPr>
        <p:spPr>
          <a:xfrm>
            <a:off x="369277" y="1617786"/>
            <a:ext cx="6793523" cy="4048090"/>
          </a:xfrm>
        </p:spPr>
        <p:txBody>
          <a:bodyPr/>
          <a:lstStyle/>
          <a:p>
            <a:pPr marL="342900" indent="-342900">
              <a:buFont typeface="+mj-lt"/>
              <a:buAutoNum type="arabicPeriod"/>
            </a:pPr>
            <a:r>
              <a:rPr lang="en-IN" sz="2000" dirty="0" err="1"/>
              <a:t>Pooan</a:t>
            </a:r>
            <a:r>
              <a:rPr lang="en-IN" sz="2000" dirty="0"/>
              <a:t> </a:t>
            </a:r>
            <a:r>
              <a:rPr lang="en-IN" sz="2000" dirty="0" err="1"/>
              <a:t>Dhameliya</a:t>
            </a:r>
            <a:r>
              <a:rPr lang="en-IN" sz="2000" dirty="0"/>
              <a:t>  	: 201601450</a:t>
            </a:r>
          </a:p>
          <a:p>
            <a:pPr marL="342900" indent="-342900">
              <a:buFont typeface="+mj-lt"/>
              <a:buAutoNum type="arabicPeriod"/>
            </a:pPr>
            <a:r>
              <a:rPr lang="en-IN" sz="2000" dirty="0"/>
              <a:t>Darshan </a:t>
            </a:r>
            <a:r>
              <a:rPr lang="en-IN" sz="2000" dirty="0" err="1"/>
              <a:t>Kapadiya</a:t>
            </a:r>
            <a:r>
              <a:rPr lang="en-IN" sz="2000" dirty="0"/>
              <a:t> 	: 201601179</a:t>
            </a:r>
          </a:p>
          <a:p>
            <a:pPr marL="342900" indent="-342900">
              <a:buFont typeface="+mj-lt"/>
              <a:buAutoNum type="arabicPeriod"/>
            </a:pPr>
            <a:r>
              <a:rPr lang="en-IN" sz="2000" dirty="0"/>
              <a:t>Anand </a:t>
            </a:r>
            <a:r>
              <a:rPr lang="en-IN" sz="2000" dirty="0" err="1"/>
              <a:t>Pipaliya</a:t>
            </a:r>
            <a:r>
              <a:rPr lang="en-IN" sz="2000" dirty="0"/>
              <a:t> 	: 201601457</a:t>
            </a:r>
          </a:p>
          <a:p>
            <a:pPr marL="342900" indent="-342900">
              <a:buFont typeface="+mj-lt"/>
              <a:buAutoNum type="arabicPeriod"/>
            </a:pPr>
            <a:r>
              <a:rPr lang="en-IN" sz="2000" dirty="0" err="1"/>
              <a:t>Ketul</a:t>
            </a:r>
            <a:r>
              <a:rPr lang="en-IN" sz="2000" dirty="0"/>
              <a:t> Solanki 	: 201601241</a:t>
            </a:r>
          </a:p>
          <a:p>
            <a:pPr marL="342900" indent="-342900">
              <a:buFont typeface="+mj-lt"/>
              <a:buAutoNum type="arabicPeriod"/>
            </a:pPr>
            <a:r>
              <a:rPr lang="en-IN" sz="2000" dirty="0"/>
              <a:t>Kunal Jani	    	: 201601444</a:t>
            </a:r>
          </a:p>
        </p:txBody>
      </p:sp>
    </p:spTree>
    <p:extLst>
      <p:ext uri="{BB962C8B-B14F-4D97-AF65-F5344CB8AC3E}">
        <p14:creationId xmlns:p14="http://schemas.microsoft.com/office/powerpoint/2010/main" val="1685766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E7BDA-A752-4660-9549-1EF88B95CBF5}"/>
              </a:ext>
            </a:extLst>
          </p:cNvPr>
          <p:cNvSpPr>
            <a:spLocks noGrp="1"/>
          </p:cNvSpPr>
          <p:nvPr>
            <p:ph type="title"/>
          </p:nvPr>
        </p:nvSpPr>
        <p:spPr>
          <a:xfrm>
            <a:off x="444500" y="177800"/>
            <a:ext cx="11214100" cy="1385888"/>
          </a:xfrm>
        </p:spPr>
        <p:txBody>
          <a:bodyPr/>
          <a:lstStyle/>
          <a:p>
            <a:r>
              <a:rPr lang="en-US" b="0" dirty="0"/>
              <a:t>The menu items were well organized and functions were easy to find</a:t>
            </a:r>
            <a:br>
              <a:rPr lang="en-US" b="0" dirty="0"/>
            </a:br>
            <a:r>
              <a:rPr lang="en-US" sz="1600" b="0" dirty="0"/>
              <a:t>(means Can you find all your necessary task tools like settings,help...  easily?)</a:t>
            </a:r>
            <a:br>
              <a:rPr lang="en-US" b="0" dirty="0"/>
            </a:br>
            <a:br>
              <a:rPr lang="en-US" dirty="0"/>
            </a:br>
            <a:endParaRPr lang="en-IN" dirty="0"/>
          </a:p>
        </p:txBody>
      </p:sp>
      <p:sp>
        <p:nvSpPr>
          <p:cNvPr id="3" name="Slide Number Placeholder 2">
            <a:extLst>
              <a:ext uri="{FF2B5EF4-FFF2-40B4-BE49-F238E27FC236}">
                <a16:creationId xmlns:a16="http://schemas.microsoft.com/office/drawing/2014/main" id="{75B10329-B443-4551-A089-B40270C9DB04}"/>
              </a:ext>
            </a:extLst>
          </p:cNvPr>
          <p:cNvSpPr>
            <a:spLocks noGrp="1"/>
          </p:cNvSpPr>
          <p:nvPr>
            <p:ph type="sldNum" sz="quarter" idx="12"/>
          </p:nvPr>
        </p:nvSpPr>
        <p:spPr/>
        <p:txBody>
          <a:bodyPr/>
          <a:lstStyle/>
          <a:p>
            <a:fld id="{C263D6C4-4840-40CC-AC84-17E24B3B7BDE}" type="slidenum">
              <a:rPr lang="en-GB" smtClean="0"/>
              <a:pPr/>
              <a:t>20</a:t>
            </a:fld>
            <a:endParaRPr lang="en-GB" dirty="0"/>
          </a:p>
        </p:txBody>
      </p:sp>
      <p:pic>
        <p:nvPicPr>
          <p:cNvPr id="6" name="Content Placeholder 5">
            <a:extLst>
              <a:ext uri="{FF2B5EF4-FFF2-40B4-BE49-F238E27FC236}">
                <a16:creationId xmlns:a16="http://schemas.microsoft.com/office/drawing/2014/main" id="{AB446658-1F27-47D8-A35F-60F8EDBD9167}"/>
              </a:ext>
            </a:extLst>
          </p:cNvPr>
          <p:cNvPicPr>
            <a:picLocks noGrp="1" noChangeAspect="1"/>
          </p:cNvPicPr>
          <p:nvPr>
            <p:ph idx="1"/>
          </p:nvPr>
        </p:nvPicPr>
        <p:blipFill>
          <a:blip r:embed="rId2"/>
          <a:stretch>
            <a:fillRect/>
          </a:stretch>
        </p:blipFill>
        <p:spPr>
          <a:xfrm>
            <a:off x="444500" y="1563688"/>
            <a:ext cx="7222751" cy="4511297"/>
          </a:xfrm>
        </p:spPr>
      </p:pic>
      <p:sp>
        <p:nvSpPr>
          <p:cNvPr id="7" name="TextBox 6">
            <a:extLst>
              <a:ext uri="{FF2B5EF4-FFF2-40B4-BE49-F238E27FC236}">
                <a16:creationId xmlns:a16="http://schemas.microsoft.com/office/drawing/2014/main" id="{9655EBC1-0D28-45D6-A451-8E642400F878}"/>
              </a:ext>
            </a:extLst>
          </p:cNvPr>
          <p:cNvSpPr txBox="1"/>
          <p:nvPr/>
        </p:nvSpPr>
        <p:spPr>
          <a:xfrm>
            <a:off x="442916" y="6182276"/>
            <a:ext cx="10644188" cy="369332"/>
          </a:xfrm>
          <a:prstGeom prst="rect">
            <a:avLst/>
          </a:prstGeom>
          <a:noFill/>
        </p:spPr>
        <p:txBody>
          <a:bodyPr wrap="square" rtlCol="0">
            <a:spAutoFit/>
          </a:bodyPr>
          <a:lstStyle/>
          <a:p>
            <a:r>
              <a:rPr lang="en-US" dirty="0">
                <a:solidFill>
                  <a:schemeClr val="bg1"/>
                </a:solidFill>
              </a:rPr>
              <a:t>Conclusion: yahoo Finance stand ahead of all other followed by </a:t>
            </a:r>
            <a:r>
              <a:rPr lang="en-US" dirty="0" err="1">
                <a:solidFill>
                  <a:schemeClr val="bg1"/>
                </a:solidFill>
              </a:rPr>
              <a:t>sharekhan</a:t>
            </a:r>
            <a:r>
              <a:rPr lang="en-US" dirty="0">
                <a:solidFill>
                  <a:schemeClr val="bg1"/>
                </a:solidFill>
              </a:rPr>
              <a:t> and money control</a:t>
            </a:r>
          </a:p>
        </p:txBody>
      </p:sp>
    </p:spTree>
    <p:extLst>
      <p:ext uri="{BB962C8B-B14F-4D97-AF65-F5344CB8AC3E}">
        <p14:creationId xmlns:p14="http://schemas.microsoft.com/office/powerpoint/2010/main" val="3125877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1955D-AC40-48FD-9176-AB5F3A97FFEC}"/>
              </a:ext>
            </a:extLst>
          </p:cNvPr>
          <p:cNvSpPr>
            <a:spLocks noGrp="1"/>
          </p:cNvSpPr>
          <p:nvPr>
            <p:ph type="title"/>
          </p:nvPr>
        </p:nvSpPr>
        <p:spPr>
          <a:xfrm>
            <a:off x="1" y="496887"/>
            <a:ext cx="12191999" cy="757130"/>
          </a:xfrm>
        </p:spPr>
        <p:txBody>
          <a:bodyPr/>
          <a:lstStyle/>
          <a:p>
            <a:r>
              <a:rPr lang="en-US" b="0" dirty="0"/>
              <a:t>You immediately understood the function of each menu item.</a:t>
            </a:r>
            <a:br>
              <a:rPr lang="en-US" b="0" dirty="0"/>
            </a:br>
            <a:r>
              <a:rPr lang="en-US" sz="1600" b="0" dirty="0"/>
              <a:t>(means Can you understand what is the use of all tools by just looking at it?)</a:t>
            </a:r>
            <a:endParaRPr lang="en-IN" dirty="0"/>
          </a:p>
        </p:txBody>
      </p:sp>
      <p:sp>
        <p:nvSpPr>
          <p:cNvPr id="3" name="Slide Number Placeholder 2">
            <a:extLst>
              <a:ext uri="{FF2B5EF4-FFF2-40B4-BE49-F238E27FC236}">
                <a16:creationId xmlns:a16="http://schemas.microsoft.com/office/drawing/2014/main" id="{DA2FB050-E2FA-4BAA-864A-FD8BE7DC830E}"/>
              </a:ext>
            </a:extLst>
          </p:cNvPr>
          <p:cNvSpPr>
            <a:spLocks noGrp="1"/>
          </p:cNvSpPr>
          <p:nvPr>
            <p:ph type="sldNum" sz="quarter" idx="12"/>
          </p:nvPr>
        </p:nvSpPr>
        <p:spPr/>
        <p:txBody>
          <a:bodyPr/>
          <a:lstStyle/>
          <a:p>
            <a:fld id="{C263D6C4-4840-40CC-AC84-17E24B3B7BDE}" type="slidenum">
              <a:rPr lang="en-GB" smtClean="0"/>
              <a:pPr/>
              <a:t>21</a:t>
            </a:fld>
            <a:endParaRPr lang="en-GB" dirty="0"/>
          </a:p>
        </p:txBody>
      </p:sp>
      <p:pic>
        <p:nvPicPr>
          <p:cNvPr id="6" name="Content Placeholder 5">
            <a:extLst>
              <a:ext uri="{FF2B5EF4-FFF2-40B4-BE49-F238E27FC236}">
                <a16:creationId xmlns:a16="http://schemas.microsoft.com/office/drawing/2014/main" id="{00681B00-D15E-48D2-985F-82ED60AF0EBB}"/>
              </a:ext>
            </a:extLst>
          </p:cNvPr>
          <p:cNvPicPr>
            <a:picLocks noGrp="1" noChangeAspect="1"/>
          </p:cNvPicPr>
          <p:nvPr>
            <p:ph idx="1"/>
          </p:nvPr>
        </p:nvPicPr>
        <p:blipFill>
          <a:blip r:embed="rId2"/>
          <a:stretch>
            <a:fillRect/>
          </a:stretch>
        </p:blipFill>
        <p:spPr>
          <a:xfrm>
            <a:off x="246834" y="1395955"/>
            <a:ext cx="7482704" cy="4582243"/>
          </a:xfrm>
        </p:spPr>
      </p:pic>
    </p:spTree>
    <p:extLst>
      <p:ext uri="{BB962C8B-B14F-4D97-AF65-F5344CB8AC3E}">
        <p14:creationId xmlns:p14="http://schemas.microsoft.com/office/powerpoint/2010/main" val="6353995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97F136-73B8-4AF3-84B0-375FF6B25027}"/>
              </a:ext>
            </a:extLst>
          </p:cNvPr>
          <p:cNvSpPr>
            <a:spLocks noGrp="1"/>
          </p:cNvSpPr>
          <p:nvPr>
            <p:ph type="sldNum" sz="quarter" idx="12"/>
          </p:nvPr>
        </p:nvSpPr>
        <p:spPr/>
        <p:txBody>
          <a:bodyPr/>
          <a:lstStyle/>
          <a:p>
            <a:fld id="{C263D6C4-4840-40CC-AC84-17E24B3B7BDE}" type="slidenum">
              <a:rPr lang="en-GB" smtClean="0"/>
              <a:pPr/>
              <a:t>22</a:t>
            </a:fld>
            <a:endParaRPr lang="en-GB" dirty="0"/>
          </a:p>
        </p:txBody>
      </p:sp>
      <p:pic>
        <p:nvPicPr>
          <p:cNvPr id="6" name="Content Placeholder 5">
            <a:extLst>
              <a:ext uri="{FF2B5EF4-FFF2-40B4-BE49-F238E27FC236}">
                <a16:creationId xmlns:a16="http://schemas.microsoft.com/office/drawing/2014/main" id="{649FAEB3-2289-41D5-BF4C-AE942957D437}"/>
              </a:ext>
            </a:extLst>
          </p:cNvPr>
          <p:cNvPicPr>
            <a:picLocks noGrp="1" noChangeAspect="1"/>
          </p:cNvPicPr>
          <p:nvPr>
            <p:ph idx="1"/>
          </p:nvPr>
        </p:nvPicPr>
        <p:blipFill>
          <a:blip r:embed="rId2"/>
          <a:stretch>
            <a:fillRect/>
          </a:stretch>
        </p:blipFill>
        <p:spPr>
          <a:xfrm>
            <a:off x="266704" y="1309580"/>
            <a:ext cx="7311244" cy="4585744"/>
          </a:xfrm>
        </p:spPr>
      </p:pic>
      <p:sp>
        <p:nvSpPr>
          <p:cNvPr id="8" name="Title 1">
            <a:extLst>
              <a:ext uri="{FF2B5EF4-FFF2-40B4-BE49-F238E27FC236}">
                <a16:creationId xmlns:a16="http://schemas.microsoft.com/office/drawing/2014/main" id="{D4556995-54F3-4C80-9697-8C8D695F6717}"/>
              </a:ext>
            </a:extLst>
          </p:cNvPr>
          <p:cNvSpPr txBox="1">
            <a:spLocks/>
          </p:cNvSpPr>
          <p:nvPr/>
        </p:nvSpPr>
        <p:spPr>
          <a:xfrm>
            <a:off x="266704" y="380046"/>
            <a:ext cx="12058650" cy="757130"/>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mj-lt"/>
                <a:ea typeface="+mj-ea"/>
                <a:cs typeface="+mj-cs"/>
              </a:defRPr>
            </a:lvl1pPr>
          </a:lstStyle>
          <a:p>
            <a:r>
              <a:rPr lang="en-US" b="0" dirty="0"/>
              <a:t>All of the functions you expected to find </a:t>
            </a:r>
            <a:r>
              <a:rPr lang="en-US" b="0" dirty="0" err="1"/>
              <a:t>inthe</a:t>
            </a:r>
            <a:r>
              <a:rPr lang="en-US" b="0" dirty="0"/>
              <a:t> menus were present </a:t>
            </a:r>
            <a:r>
              <a:rPr lang="en-US" sz="1600" b="0" dirty="0"/>
              <a:t>(means are you satisfied with current tools in menu? Or are you need some extra tool for your </a:t>
            </a:r>
            <a:r>
              <a:rPr lang="en-US" sz="1600" b="0" dirty="0" err="1"/>
              <a:t>activites</a:t>
            </a:r>
            <a:r>
              <a:rPr lang="en-US" sz="1600" b="0" dirty="0"/>
              <a:t>?)</a:t>
            </a:r>
            <a:endParaRPr lang="en-IN" dirty="0"/>
          </a:p>
        </p:txBody>
      </p:sp>
      <p:sp>
        <p:nvSpPr>
          <p:cNvPr id="15" name="AutoShape 4" descr="https://lh5.googleusercontent.com/oZ1tK53g5sT89La8xRGcxWrsW4vSZRnfP2j02tC4ph_pgqJaCqgkHA2UY1Jv0ed4K9qPuHrGLjZh6IMHA7ftNAtarQLZnFwbpewjqhpM54hVeGPCVcTcHpEGRaWV_oj9A96erKMn">
            <a:extLst>
              <a:ext uri="{FF2B5EF4-FFF2-40B4-BE49-F238E27FC236}">
                <a16:creationId xmlns:a16="http://schemas.microsoft.com/office/drawing/2014/main" id="{4F0F1C44-D27F-480A-81FC-C0CAF8E279FD}"/>
              </a:ext>
            </a:extLst>
          </p:cNvPr>
          <p:cNvSpPr>
            <a:spLocks noChangeAspect="1" noChangeArrowheads="1"/>
          </p:cNvSpPr>
          <p:nvPr/>
        </p:nvSpPr>
        <p:spPr bwMode="auto">
          <a:xfrm>
            <a:off x="69850" y="-1828800"/>
            <a:ext cx="5734050" cy="3810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6" name="TextBox 15">
            <a:extLst>
              <a:ext uri="{FF2B5EF4-FFF2-40B4-BE49-F238E27FC236}">
                <a16:creationId xmlns:a16="http://schemas.microsoft.com/office/drawing/2014/main" id="{096ED932-14AA-484A-AB3D-997D8ACAC781}"/>
              </a:ext>
            </a:extLst>
          </p:cNvPr>
          <p:cNvSpPr txBox="1"/>
          <p:nvPr/>
        </p:nvSpPr>
        <p:spPr>
          <a:xfrm flipH="1">
            <a:off x="133816" y="6067728"/>
            <a:ext cx="11475574" cy="646331"/>
          </a:xfrm>
          <a:prstGeom prst="rect">
            <a:avLst/>
          </a:prstGeom>
          <a:noFill/>
        </p:spPr>
        <p:txBody>
          <a:bodyPr wrap="square" rtlCol="0">
            <a:spAutoFit/>
          </a:bodyPr>
          <a:lstStyle/>
          <a:p>
            <a:r>
              <a:rPr lang="en-US" dirty="0">
                <a:solidFill>
                  <a:schemeClr val="bg1"/>
                </a:solidFill>
              </a:rPr>
              <a:t>Conclusion :in yahoo and </a:t>
            </a:r>
            <a:r>
              <a:rPr lang="en-US" dirty="0" err="1">
                <a:solidFill>
                  <a:schemeClr val="bg1"/>
                </a:solidFill>
              </a:rPr>
              <a:t>sharekhan</a:t>
            </a:r>
            <a:r>
              <a:rPr lang="en-US" dirty="0">
                <a:solidFill>
                  <a:schemeClr val="bg1"/>
                </a:solidFill>
              </a:rPr>
              <a:t> users were able to easily find tools but in money control it was difficult to find tools it has too many options in it’s </a:t>
            </a:r>
            <a:r>
              <a:rPr lang="en-US" dirty="0" err="1">
                <a:solidFill>
                  <a:schemeClr val="bg1"/>
                </a:solidFill>
              </a:rPr>
              <a:t>manu</a:t>
            </a:r>
            <a:r>
              <a:rPr lang="en-US" dirty="0">
                <a:solidFill>
                  <a:schemeClr val="bg1"/>
                </a:solidFill>
              </a:rPr>
              <a:t>. </a:t>
            </a:r>
            <a:endParaRPr lang="en-IN" dirty="0">
              <a:solidFill>
                <a:schemeClr val="bg1"/>
              </a:solidFill>
            </a:endParaRPr>
          </a:p>
        </p:txBody>
      </p:sp>
    </p:spTree>
    <p:extLst>
      <p:ext uri="{BB962C8B-B14F-4D97-AF65-F5344CB8AC3E}">
        <p14:creationId xmlns:p14="http://schemas.microsoft.com/office/powerpoint/2010/main" val="32177656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B594E-17DA-4E31-A74C-9E12D0ED1955}"/>
              </a:ext>
            </a:extLst>
          </p:cNvPr>
          <p:cNvSpPr>
            <a:spLocks noGrp="1"/>
          </p:cNvSpPr>
          <p:nvPr>
            <p:ph type="title"/>
          </p:nvPr>
        </p:nvSpPr>
        <p:spPr>
          <a:xfrm>
            <a:off x="443365" y="471488"/>
            <a:ext cx="11214100" cy="800100"/>
          </a:xfrm>
        </p:spPr>
        <p:txBody>
          <a:bodyPr/>
          <a:lstStyle/>
          <a:p>
            <a:r>
              <a:rPr lang="en-US" b="0" dirty="0"/>
              <a:t>The buttons were well organized and easy to find.</a:t>
            </a:r>
            <a:br>
              <a:rPr lang="en-US" b="0" dirty="0"/>
            </a:br>
            <a:r>
              <a:rPr lang="en-US" sz="1600" b="0" dirty="0"/>
              <a:t>(means there are some shortcuts for some tool to quick access. Can you find them easily on screen ?)</a:t>
            </a:r>
            <a:br>
              <a:rPr lang="en-US" b="0" dirty="0"/>
            </a:br>
            <a:br>
              <a:rPr lang="en-US" dirty="0"/>
            </a:br>
            <a:endParaRPr lang="en-IN" dirty="0"/>
          </a:p>
        </p:txBody>
      </p:sp>
      <p:sp>
        <p:nvSpPr>
          <p:cNvPr id="3" name="Slide Number Placeholder 2">
            <a:extLst>
              <a:ext uri="{FF2B5EF4-FFF2-40B4-BE49-F238E27FC236}">
                <a16:creationId xmlns:a16="http://schemas.microsoft.com/office/drawing/2014/main" id="{4897F136-73B8-4AF3-84B0-375FF6B25027}"/>
              </a:ext>
            </a:extLst>
          </p:cNvPr>
          <p:cNvSpPr>
            <a:spLocks noGrp="1"/>
          </p:cNvSpPr>
          <p:nvPr>
            <p:ph type="sldNum" sz="quarter" idx="12"/>
          </p:nvPr>
        </p:nvSpPr>
        <p:spPr/>
        <p:txBody>
          <a:bodyPr/>
          <a:lstStyle/>
          <a:p>
            <a:fld id="{C263D6C4-4840-40CC-AC84-17E24B3B7BDE}" type="slidenum">
              <a:rPr lang="en-GB" smtClean="0"/>
              <a:pPr/>
              <a:t>23</a:t>
            </a:fld>
            <a:endParaRPr lang="en-GB" dirty="0"/>
          </a:p>
        </p:txBody>
      </p:sp>
      <p:pic>
        <p:nvPicPr>
          <p:cNvPr id="6" name="Content Placeholder 5">
            <a:extLst>
              <a:ext uri="{FF2B5EF4-FFF2-40B4-BE49-F238E27FC236}">
                <a16:creationId xmlns:a16="http://schemas.microsoft.com/office/drawing/2014/main" id="{7EF4E838-AEEB-4EBB-813A-C22F5D353CDB}"/>
              </a:ext>
            </a:extLst>
          </p:cNvPr>
          <p:cNvPicPr>
            <a:picLocks noGrp="1" noChangeAspect="1"/>
          </p:cNvPicPr>
          <p:nvPr>
            <p:ph idx="1"/>
          </p:nvPr>
        </p:nvPicPr>
        <p:blipFill>
          <a:blip r:embed="rId2"/>
          <a:stretch>
            <a:fillRect/>
          </a:stretch>
        </p:blipFill>
        <p:spPr>
          <a:xfrm>
            <a:off x="525845" y="1405467"/>
            <a:ext cx="7159003" cy="4452408"/>
          </a:xfrm>
        </p:spPr>
      </p:pic>
      <p:sp>
        <p:nvSpPr>
          <p:cNvPr id="7" name="Rectangle 6">
            <a:extLst>
              <a:ext uri="{FF2B5EF4-FFF2-40B4-BE49-F238E27FC236}">
                <a16:creationId xmlns:a16="http://schemas.microsoft.com/office/drawing/2014/main" id="{3B9964DA-5B15-4EA1-B510-46A5B869EF6D}"/>
              </a:ext>
            </a:extLst>
          </p:cNvPr>
          <p:cNvSpPr/>
          <p:nvPr/>
        </p:nvSpPr>
        <p:spPr>
          <a:xfrm>
            <a:off x="443364" y="6211669"/>
            <a:ext cx="10300835" cy="369332"/>
          </a:xfrm>
          <a:prstGeom prst="rect">
            <a:avLst/>
          </a:prstGeom>
        </p:spPr>
        <p:txBody>
          <a:bodyPr wrap="square">
            <a:spAutoFit/>
          </a:bodyPr>
          <a:lstStyle/>
          <a:p>
            <a:r>
              <a:rPr lang="en-US" dirty="0">
                <a:solidFill>
                  <a:schemeClr val="bg1"/>
                </a:solidFill>
                <a:latin typeface="Calibri" panose="020F0502020204030204" pitchFamily="34" charset="0"/>
              </a:rPr>
              <a:t>Conclusion :yahoo was easiest and </a:t>
            </a:r>
            <a:r>
              <a:rPr lang="en-US" dirty="0" err="1">
                <a:solidFill>
                  <a:schemeClr val="bg1"/>
                </a:solidFill>
                <a:latin typeface="Calibri" panose="020F0502020204030204" pitchFamily="34" charset="0"/>
              </a:rPr>
              <a:t>sharekhan</a:t>
            </a:r>
            <a:r>
              <a:rPr lang="en-US" dirty="0">
                <a:solidFill>
                  <a:schemeClr val="bg1"/>
                </a:solidFill>
                <a:latin typeface="Calibri" panose="020F0502020204030204" pitchFamily="34" charset="0"/>
              </a:rPr>
              <a:t> was hardest to explore.</a:t>
            </a:r>
            <a:endParaRPr lang="en-IN" dirty="0">
              <a:solidFill>
                <a:schemeClr val="bg1"/>
              </a:solidFill>
            </a:endParaRPr>
          </a:p>
        </p:txBody>
      </p:sp>
    </p:spTree>
    <p:extLst>
      <p:ext uri="{BB962C8B-B14F-4D97-AF65-F5344CB8AC3E}">
        <p14:creationId xmlns:p14="http://schemas.microsoft.com/office/powerpoint/2010/main" val="4209404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B594E-17DA-4E31-A74C-9E12D0ED1955}"/>
              </a:ext>
            </a:extLst>
          </p:cNvPr>
          <p:cNvSpPr>
            <a:spLocks noGrp="1"/>
          </p:cNvSpPr>
          <p:nvPr>
            <p:ph type="title"/>
          </p:nvPr>
        </p:nvSpPr>
        <p:spPr>
          <a:xfrm>
            <a:off x="444500" y="414338"/>
            <a:ext cx="11214100" cy="814388"/>
          </a:xfrm>
        </p:spPr>
        <p:txBody>
          <a:bodyPr/>
          <a:lstStyle/>
          <a:p>
            <a:r>
              <a:rPr lang="en-US" b="0" dirty="0"/>
              <a:t>.You immediately understood the function of each Button.</a:t>
            </a:r>
            <a:br>
              <a:rPr lang="en-US" b="0" dirty="0"/>
            </a:br>
            <a:r>
              <a:rPr lang="en-US" sz="1600" b="0" dirty="0"/>
              <a:t>(means Can you understand what is the use of each button by just looking its drawing or text?)</a:t>
            </a:r>
            <a:br>
              <a:rPr lang="en-US" b="0" dirty="0"/>
            </a:br>
            <a:br>
              <a:rPr lang="en-US" dirty="0"/>
            </a:br>
            <a:endParaRPr lang="en-IN" dirty="0"/>
          </a:p>
        </p:txBody>
      </p:sp>
      <p:sp>
        <p:nvSpPr>
          <p:cNvPr id="3" name="Slide Number Placeholder 2">
            <a:extLst>
              <a:ext uri="{FF2B5EF4-FFF2-40B4-BE49-F238E27FC236}">
                <a16:creationId xmlns:a16="http://schemas.microsoft.com/office/drawing/2014/main" id="{4897F136-73B8-4AF3-84B0-375FF6B25027}"/>
              </a:ext>
            </a:extLst>
          </p:cNvPr>
          <p:cNvSpPr>
            <a:spLocks noGrp="1"/>
          </p:cNvSpPr>
          <p:nvPr>
            <p:ph type="sldNum" sz="quarter" idx="12"/>
          </p:nvPr>
        </p:nvSpPr>
        <p:spPr/>
        <p:txBody>
          <a:bodyPr/>
          <a:lstStyle/>
          <a:p>
            <a:fld id="{C263D6C4-4840-40CC-AC84-17E24B3B7BDE}" type="slidenum">
              <a:rPr lang="en-GB" smtClean="0"/>
              <a:pPr/>
              <a:t>24</a:t>
            </a:fld>
            <a:endParaRPr lang="en-GB" dirty="0"/>
          </a:p>
        </p:txBody>
      </p:sp>
      <p:pic>
        <p:nvPicPr>
          <p:cNvPr id="6" name="Content Placeholder 5">
            <a:extLst>
              <a:ext uri="{FF2B5EF4-FFF2-40B4-BE49-F238E27FC236}">
                <a16:creationId xmlns:a16="http://schemas.microsoft.com/office/drawing/2014/main" id="{8E95267F-83F6-4511-8182-03453AF5CBB1}"/>
              </a:ext>
            </a:extLst>
          </p:cNvPr>
          <p:cNvPicPr>
            <a:picLocks noGrp="1" noChangeAspect="1"/>
          </p:cNvPicPr>
          <p:nvPr>
            <p:ph idx="1"/>
          </p:nvPr>
        </p:nvPicPr>
        <p:blipFill>
          <a:blip r:embed="rId2"/>
          <a:stretch>
            <a:fillRect/>
          </a:stretch>
        </p:blipFill>
        <p:spPr>
          <a:xfrm>
            <a:off x="444500" y="1373318"/>
            <a:ext cx="7227888" cy="4614821"/>
          </a:xfrm>
        </p:spPr>
      </p:pic>
      <p:sp>
        <p:nvSpPr>
          <p:cNvPr id="7" name="Rectangle 6">
            <a:extLst>
              <a:ext uri="{FF2B5EF4-FFF2-40B4-BE49-F238E27FC236}">
                <a16:creationId xmlns:a16="http://schemas.microsoft.com/office/drawing/2014/main" id="{E97A6021-E313-42EA-AFC4-F464183421BE}"/>
              </a:ext>
            </a:extLst>
          </p:cNvPr>
          <p:cNvSpPr/>
          <p:nvPr/>
        </p:nvSpPr>
        <p:spPr>
          <a:xfrm>
            <a:off x="444500" y="6258996"/>
            <a:ext cx="10807700" cy="369332"/>
          </a:xfrm>
          <a:prstGeom prst="rect">
            <a:avLst/>
          </a:prstGeom>
        </p:spPr>
        <p:txBody>
          <a:bodyPr wrap="square">
            <a:spAutoFit/>
          </a:bodyPr>
          <a:lstStyle/>
          <a:p>
            <a:r>
              <a:rPr lang="en-US" dirty="0">
                <a:solidFill>
                  <a:schemeClr val="bg1"/>
                </a:solidFill>
                <a:latin typeface="Calibri" panose="020F0502020204030204" pitchFamily="34" charset="0"/>
              </a:rPr>
              <a:t>Conclusion : Some users of Money Control have difficulties in understanding the functions of each buttons.</a:t>
            </a:r>
            <a:endParaRPr lang="en-IN" dirty="0">
              <a:solidFill>
                <a:schemeClr val="bg1"/>
              </a:solidFill>
            </a:endParaRPr>
          </a:p>
        </p:txBody>
      </p:sp>
    </p:spTree>
    <p:extLst>
      <p:ext uri="{BB962C8B-B14F-4D97-AF65-F5344CB8AC3E}">
        <p14:creationId xmlns:p14="http://schemas.microsoft.com/office/powerpoint/2010/main" val="19105840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B594E-17DA-4E31-A74C-9E12D0ED1955}"/>
              </a:ext>
            </a:extLst>
          </p:cNvPr>
          <p:cNvSpPr>
            <a:spLocks noGrp="1"/>
          </p:cNvSpPr>
          <p:nvPr>
            <p:ph type="title"/>
          </p:nvPr>
        </p:nvSpPr>
        <p:spPr>
          <a:xfrm>
            <a:off x="443365" y="177800"/>
            <a:ext cx="11214100" cy="1200329"/>
          </a:xfrm>
        </p:spPr>
        <p:txBody>
          <a:bodyPr/>
          <a:lstStyle/>
          <a:p>
            <a:r>
              <a:rPr lang="en-US" b="0" dirty="0"/>
              <a:t>All of the functions you expected to find on the button bar were present</a:t>
            </a:r>
            <a:r>
              <a:rPr lang="en-US" sz="1600" b="0" dirty="0"/>
              <a:t>.(means are you satisfied with current shortcuts of tools on home screen? Or are you need some extra tool’s shortcut for your activities?)</a:t>
            </a:r>
            <a:endParaRPr lang="en-IN" sz="1600" dirty="0"/>
          </a:p>
        </p:txBody>
      </p:sp>
      <p:sp>
        <p:nvSpPr>
          <p:cNvPr id="3" name="Slide Number Placeholder 2">
            <a:extLst>
              <a:ext uri="{FF2B5EF4-FFF2-40B4-BE49-F238E27FC236}">
                <a16:creationId xmlns:a16="http://schemas.microsoft.com/office/drawing/2014/main" id="{4897F136-73B8-4AF3-84B0-375FF6B25027}"/>
              </a:ext>
            </a:extLst>
          </p:cNvPr>
          <p:cNvSpPr>
            <a:spLocks noGrp="1"/>
          </p:cNvSpPr>
          <p:nvPr>
            <p:ph type="sldNum" sz="quarter" idx="12"/>
          </p:nvPr>
        </p:nvSpPr>
        <p:spPr/>
        <p:txBody>
          <a:bodyPr/>
          <a:lstStyle/>
          <a:p>
            <a:fld id="{C263D6C4-4840-40CC-AC84-17E24B3B7BDE}" type="slidenum">
              <a:rPr lang="en-GB" smtClean="0"/>
              <a:pPr/>
              <a:t>25</a:t>
            </a:fld>
            <a:endParaRPr lang="en-GB" dirty="0"/>
          </a:p>
        </p:txBody>
      </p:sp>
      <p:pic>
        <p:nvPicPr>
          <p:cNvPr id="6" name="Content Placeholder 5">
            <a:extLst>
              <a:ext uri="{FF2B5EF4-FFF2-40B4-BE49-F238E27FC236}">
                <a16:creationId xmlns:a16="http://schemas.microsoft.com/office/drawing/2014/main" id="{CBB2F2BD-7E6D-4E76-AF75-509F7B67A42D}"/>
              </a:ext>
            </a:extLst>
          </p:cNvPr>
          <p:cNvPicPr>
            <a:picLocks noGrp="1" noChangeAspect="1"/>
          </p:cNvPicPr>
          <p:nvPr>
            <p:ph idx="1"/>
          </p:nvPr>
        </p:nvPicPr>
        <p:blipFill>
          <a:blip r:embed="rId2"/>
          <a:stretch>
            <a:fillRect/>
          </a:stretch>
        </p:blipFill>
        <p:spPr>
          <a:xfrm>
            <a:off x="534535" y="1378129"/>
            <a:ext cx="7583343" cy="4722634"/>
          </a:xfrm>
        </p:spPr>
      </p:pic>
    </p:spTree>
    <p:extLst>
      <p:ext uri="{BB962C8B-B14F-4D97-AF65-F5344CB8AC3E}">
        <p14:creationId xmlns:p14="http://schemas.microsoft.com/office/powerpoint/2010/main" val="25109760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B594E-17DA-4E31-A74C-9E12D0ED1955}"/>
              </a:ext>
            </a:extLst>
          </p:cNvPr>
          <p:cNvSpPr>
            <a:spLocks noGrp="1"/>
          </p:cNvSpPr>
          <p:nvPr>
            <p:ph type="title"/>
          </p:nvPr>
        </p:nvSpPr>
        <p:spPr>
          <a:xfrm>
            <a:off x="444500" y="542925"/>
            <a:ext cx="11214100" cy="1643527"/>
          </a:xfrm>
        </p:spPr>
        <p:txBody>
          <a:bodyPr/>
          <a:lstStyle/>
          <a:p>
            <a:r>
              <a:rPr lang="en-US" b="0" dirty="0"/>
              <a:t>.You found navigating around the your Application screen </a:t>
            </a:r>
            <a:r>
              <a:rPr lang="en-US" b="0" dirty="0" err="1"/>
              <a:t>tobe</a:t>
            </a:r>
            <a:r>
              <a:rPr lang="en-US" b="0" dirty="0"/>
              <a:t> </a:t>
            </a:r>
            <a:r>
              <a:rPr lang="en-US" sz="1600" b="0" dirty="0"/>
              <a:t>(means Can you go one tool to another tool easily?</a:t>
            </a:r>
            <a:br>
              <a:rPr lang="en-US" b="0" dirty="0"/>
            </a:br>
            <a:br>
              <a:rPr lang="en-US" dirty="0"/>
            </a:br>
            <a:endParaRPr lang="en-IN" dirty="0"/>
          </a:p>
        </p:txBody>
      </p:sp>
      <p:sp>
        <p:nvSpPr>
          <p:cNvPr id="3" name="Slide Number Placeholder 2">
            <a:extLst>
              <a:ext uri="{FF2B5EF4-FFF2-40B4-BE49-F238E27FC236}">
                <a16:creationId xmlns:a16="http://schemas.microsoft.com/office/drawing/2014/main" id="{4897F136-73B8-4AF3-84B0-375FF6B25027}"/>
              </a:ext>
            </a:extLst>
          </p:cNvPr>
          <p:cNvSpPr>
            <a:spLocks noGrp="1"/>
          </p:cNvSpPr>
          <p:nvPr>
            <p:ph type="sldNum" sz="quarter" idx="12"/>
          </p:nvPr>
        </p:nvSpPr>
        <p:spPr/>
        <p:txBody>
          <a:bodyPr/>
          <a:lstStyle/>
          <a:p>
            <a:fld id="{C263D6C4-4840-40CC-AC84-17E24B3B7BDE}" type="slidenum">
              <a:rPr lang="en-GB" smtClean="0"/>
              <a:pPr/>
              <a:t>26</a:t>
            </a:fld>
            <a:endParaRPr lang="en-GB" dirty="0"/>
          </a:p>
        </p:txBody>
      </p:sp>
      <p:pic>
        <p:nvPicPr>
          <p:cNvPr id="6" name="Content Placeholder 5">
            <a:extLst>
              <a:ext uri="{FF2B5EF4-FFF2-40B4-BE49-F238E27FC236}">
                <a16:creationId xmlns:a16="http://schemas.microsoft.com/office/drawing/2014/main" id="{F0873EBD-9E85-4B72-B066-004C21577B47}"/>
              </a:ext>
            </a:extLst>
          </p:cNvPr>
          <p:cNvPicPr>
            <a:picLocks noGrp="1" noChangeAspect="1"/>
          </p:cNvPicPr>
          <p:nvPr>
            <p:ph idx="1"/>
          </p:nvPr>
        </p:nvPicPr>
        <p:blipFill>
          <a:blip r:embed="rId2"/>
          <a:stretch>
            <a:fillRect/>
          </a:stretch>
        </p:blipFill>
        <p:spPr>
          <a:xfrm>
            <a:off x="444500" y="1384970"/>
            <a:ext cx="7515958" cy="4615779"/>
          </a:xfrm>
        </p:spPr>
      </p:pic>
    </p:spTree>
    <p:extLst>
      <p:ext uri="{BB962C8B-B14F-4D97-AF65-F5344CB8AC3E}">
        <p14:creationId xmlns:p14="http://schemas.microsoft.com/office/powerpoint/2010/main" val="824602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B594E-17DA-4E31-A74C-9E12D0ED1955}"/>
              </a:ext>
            </a:extLst>
          </p:cNvPr>
          <p:cNvSpPr>
            <a:spLocks noGrp="1"/>
          </p:cNvSpPr>
          <p:nvPr>
            <p:ph type="title"/>
          </p:nvPr>
        </p:nvSpPr>
        <p:spPr>
          <a:xfrm>
            <a:off x="444500" y="542925"/>
            <a:ext cx="11214100" cy="535531"/>
          </a:xfrm>
        </p:spPr>
        <p:txBody>
          <a:bodyPr/>
          <a:lstStyle/>
          <a:p>
            <a:r>
              <a:rPr lang="en-US" b="0" dirty="0"/>
              <a:t>What would be the rate of the your Application's UI/UX is?</a:t>
            </a:r>
            <a:endParaRPr lang="en-IN" dirty="0"/>
          </a:p>
        </p:txBody>
      </p:sp>
      <p:sp>
        <p:nvSpPr>
          <p:cNvPr id="3" name="Slide Number Placeholder 2">
            <a:extLst>
              <a:ext uri="{FF2B5EF4-FFF2-40B4-BE49-F238E27FC236}">
                <a16:creationId xmlns:a16="http://schemas.microsoft.com/office/drawing/2014/main" id="{4897F136-73B8-4AF3-84B0-375FF6B25027}"/>
              </a:ext>
            </a:extLst>
          </p:cNvPr>
          <p:cNvSpPr>
            <a:spLocks noGrp="1"/>
          </p:cNvSpPr>
          <p:nvPr>
            <p:ph type="sldNum" sz="quarter" idx="12"/>
          </p:nvPr>
        </p:nvSpPr>
        <p:spPr/>
        <p:txBody>
          <a:bodyPr/>
          <a:lstStyle/>
          <a:p>
            <a:fld id="{C263D6C4-4840-40CC-AC84-17E24B3B7BDE}" type="slidenum">
              <a:rPr lang="en-GB" smtClean="0"/>
              <a:pPr/>
              <a:t>27</a:t>
            </a:fld>
            <a:endParaRPr lang="en-GB" dirty="0"/>
          </a:p>
        </p:txBody>
      </p:sp>
      <p:graphicFrame>
        <p:nvGraphicFramePr>
          <p:cNvPr id="7" name="Content Placeholder 6">
            <a:extLst>
              <a:ext uri="{FF2B5EF4-FFF2-40B4-BE49-F238E27FC236}">
                <a16:creationId xmlns:a16="http://schemas.microsoft.com/office/drawing/2014/main" id="{1B527BFA-3AA3-4004-8680-EA439BCD7C02}"/>
              </a:ext>
            </a:extLst>
          </p:cNvPr>
          <p:cNvGraphicFramePr>
            <a:graphicFrameLocks noGrp="1"/>
          </p:cNvGraphicFramePr>
          <p:nvPr>
            <p:ph idx="1"/>
            <p:extLst>
              <p:ext uri="{D42A27DB-BD31-4B8C-83A1-F6EECF244321}">
                <p14:modId xmlns:p14="http://schemas.microsoft.com/office/powerpoint/2010/main" val="1724920867"/>
              </p:ext>
            </p:extLst>
          </p:nvPr>
        </p:nvGraphicFramePr>
        <p:xfrm>
          <a:off x="471488" y="1771650"/>
          <a:ext cx="11187112" cy="44053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225950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39EBE-C49A-4328-B109-FE7627906ECF}"/>
              </a:ext>
            </a:extLst>
          </p:cNvPr>
          <p:cNvSpPr>
            <a:spLocks noGrp="1"/>
          </p:cNvSpPr>
          <p:nvPr>
            <p:ph type="title"/>
          </p:nvPr>
        </p:nvSpPr>
        <p:spPr>
          <a:xfrm>
            <a:off x="444500" y="542925"/>
            <a:ext cx="11214100" cy="535531"/>
          </a:xfrm>
        </p:spPr>
        <p:txBody>
          <a:bodyPr/>
          <a:lstStyle/>
          <a:p>
            <a:r>
              <a:rPr lang="en-US" b="0" dirty="0"/>
              <a:t>What would be the rate of the service provided by app is?</a:t>
            </a:r>
            <a:endParaRPr lang="en-IN" dirty="0"/>
          </a:p>
        </p:txBody>
      </p:sp>
      <p:sp>
        <p:nvSpPr>
          <p:cNvPr id="3" name="Slide Number Placeholder 2">
            <a:extLst>
              <a:ext uri="{FF2B5EF4-FFF2-40B4-BE49-F238E27FC236}">
                <a16:creationId xmlns:a16="http://schemas.microsoft.com/office/drawing/2014/main" id="{984C27FD-3856-4A82-9015-5B6CB2D87A15}"/>
              </a:ext>
            </a:extLst>
          </p:cNvPr>
          <p:cNvSpPr>
            <a:spLocks noGrp="1"/>
          </p:cNvSpPr>
          <p:nvPr>
            <p:ph type="sldNum" sz="quarter" idx="12"/>
          </p:nvPr>
        </p:nvSpPr>
        <p:spPr/>
        <p:txBody>
          <a:bodyPr/>
          <a:lstStyle/>
          <a:p>
            <a:fld id="{C263D6C4-4840-40CC-AC84-17E24B3B7BDE}" type="slidenum">
              <a:rPr lang="en-GB" smtClean="0"/>
              <a:pPr/>
              <a:t>28</a:t>
            </a:fld>
            <a:endParaRPr lang="en-GB" dirty="0"/>
          </a:p>
        </p:txBody>
      </p:sp>
      <p:graphicFrame>
        <p:nvGraphicFramePr>
          <p:cNvPr id="5" name="Content Placeholder 6">
            <a:extLst>
              <a:ext uri="{FF2B5EF4-FFF2-40B4-BE49-F238E27FC236}">
                <a16:creationId xmlns:a16="http://schemas.microsoft.com/office/drawing/2014/main" id="{ACF3B692-0A89-4B45-9F9F-9B98F7E16A64}"/>
              </a:ext>
            </a:extLst>
          </p:cNvPr>
          <p:cNvGraphicFramePr>
            <a:graphicFrameLocks noGrp="1"/>
          </p:cNvGraphicFramePr>
          <p:nvPr>
            <p:ph idx="1"/>
            <p:extLst>
              <p:ext uri="{D42A27DB-BD31-4B8C-83A1-F6EECF244321}">
                <p14:modId xmlns:p14="http://schemas.microsoft.com/office/powerpoint/2010/main" val="1435283965"/>
              </p:ext>
            </p:extLst>
          </p:nvPr>
        </p:nvGraphicFramePr>
        <p:xfrm>
          <a:off x="442913" y="1825625"/>
          <a:ext cx="11215687"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207853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C177C-C4F0-40E7-81F2-B15FDE6D9C21}"/>
              </a:ext>
            </a:extLst>
          </p:cNvPr>
          <p:cNvSpPr>
            <a:spLocks noGrp="1"/>
          </p:cNvSpPr>
          <p:nvPr>
            <p:ph type="title"/>
          </p:nvPr>
        </p:nvSpPr>
        <p:spPr>
          <a:xfrm>
            <a:off x="444500" y="285750"/>
            <a:ext cx="11214100" cy="535531"/>
          </a:xfrm>
        </p:spPr>
        <p:txBody>
          <a:bodyPr/>
          <a:lstStyle/>
          <a:p>
            <a:r>
              <a:rPr lang="en-IN" b="0" dirty="0"/>
              <a:t>.Design Based Survey :</a:t>
            </a:r>
            <a:endParaRPr lang="en-IN" dirty="0"/>
          </a:p>
        </p:txBody>
      </p:sp>
      <p:sp>
        <p:nvSpPr>
          <p:cNvPr id="3" name="Slide Number Placeholder 2">
            <a:extLst>
              <a:ext uri="{FF2B5EF4-FFF2-40B4-BE49-F238E27FC236}">
                <a16:creationId xmlns:a16="http://schemas.microsoft.com/office/drawing/2014/main" id="{E3B26900-57DB-45DC-9EF8-0231848081C6}"/>
              </a:ext>
            </a:extLst>
          </p:cNvPr>
          <p:cNvSpPr>
            <a:spLocks noGrp="1"/>
          </p:cNvSpPr>
          <p:nvPr>
            <p:ph type="sldNum" sz="quarter" idx="12"/>
          </p:nvPr>
        </p:nvSpPr>
        <p:spPr/>
        <p:txBody>
          <a:bodyPr/>
          <a:lstStyle/>
          <a:p>
            <a:fld id="{C263D6C4-4840-40CC-AC84-17E24B3B7BDE}" type="slidenum">
              <a:rPr lang="en-GB" smtClean="0"/>
              <a:pPr/>
              <a:t>29</a:t>
            </a:fld>
            <a:endParaRPr lang="en-GB" dirty="0"/>
          </a:p>
        </p:txBody>
      </p:sp>
      <p:sp>
        <p:nvSpPr>
          <p:cNvPr id="4" name="Text Placeholder 3">
            <a:extLst>
              <a:ext uri="{FF2B5EF4-FFF2-40B4-BE49-F238E27FC236}">
                <a16:creationId xmlns:a16="http://schemas.microsoft.com/office/drawing/2014/main" id="{FEA7FDC9-1F21-4CB4-B686-1F973A66E1C7}"/>
              </a:ext>
            </a:extLst>
          </p:cNvPr>
          <p:cNvSpPr>
            <a:spLocks noGrp="1"/>
          </p:cNvSpPr>
          <p:nvPr>
            <p:ph type="body" sz="quarter" idx="13"/>
          </p:nvPr>
        </p:nvSpPr>
        <p:spPr>
          <a:xfrm>
            <a:off x="444500" y="821281"/>
            <a:ext cx="9499600" cy="2032215"/>
          </a:xfrm>
        </p:spPr>
        <p:txBody>
          <a:bodyPr/>
          <a:lstStyle/>
          <a:p>
            <a:r>
              <a:rPr lang="en-US" sz="2000" dirty="0"/>
              <a:t>1.Which login page pattern would you prefer?</a:t>
            </a:r>
          </a:p>
          <a:p>
            <a:r>
              <a:rPr lang="en-US" sz="2000" dirty="0"/>
              <a:t>(1)email and password</a:t>
            </a:r>
          </a:p>
          <a:p>
            <a:r>
              <a:rPr lang="en-US" sz="2000" dirty="0"/>
              <a:t>(2)mobile number with OTP</a:t>
            </a:r>
          </a:p>
          <a:p>
            <a:r>
              <a:rPr lang="en-US" sz="2000" dirty="0"/>
              <a:t>(3) email and password with google or </a:t>
            </a:r>
            <a:r>
              <a:rPr lang="en-US" sz="2000" dirty="0" err="1"/>
              <a:t>facebook</a:t>
            </a:r>
            <a:r>
              <a:rPr lang="en-US" sz="2000" dirty="0"/>
              <a:t> login facilities.</a:t>
            </a:r>
          </a:p>
          <a:p>
            <a:pPr marL="0" indent="0">
              <a:buNone/>
            </a:pPr>
            <a:endParaRPr lang="en-IN" dirty="0"/>
          </a:p>
        </p:txBody>
      </p:sp>
      <p:pic>
        <p:nvPicPr>
          <p:cNvPr id="6" name="Picture 5">
            <a:extLst>
              <a:ext uri="{FF2B5EF4-FFF2-40B4-BE49-F238E27FC236}">
                <a16:creationId xmlns:a16="http://schemas.microsoft.com/office/drawing/2014/main" id="{A13B15BF-420A-4444-9AFF-06D4B8819290}"/>
              </a:ext>
            </a:extLst>
          </p:cNvPr>
          <p:cNvPicPr>
            <a:picLocks noChangeAspect="1"/>
          </p:cNvPicPr>
          <p:nvPr/>
        </p:nvPicPr>
        <p:blipFill>
          <a:blip r:embed="rId2"/>
          <a:stretch>
            <a:fillRect/>
          </a:stretch>
        </p:blipFill>
        <p:spPr>
          <a:xfrm>
            <a:off x="647295" y="2796346"/>
            <a:ext cx="9499599" cy="3737100"/>
          </a:xfrm>
          <a:prstGeom prst="rect">
            <a:avLst/>
          </a:prstGeom>
        </p:spPr>
      </p:pic>
    </p:spTree>
    <p:extLst>
      <p:ext uri="{BB962C8B-B14F-4D97-AF65-F5344CB8AC3E}">
        <p14:creationId xmlns:p14="http://schemas.microsoft.com/office/powerpoint/2010/main" val="2548195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861646" y="1318848"/>
            <a:ext cx="7752002" cy="2107562"/>
          </a:xfrm>
        </p:spPr>
        <p:txBody>
          <a:bodyPr>
            <a:normAutofit fontScale="90000"/>
          </a:bodyPr>
          <a:lstStyle/>
          <a:p>
            <a:r>
              <a:rPr lang="en-US" dirty="0"/>
              <a:t>Applications We considered For Our Survey</a:t>
            </a:r>
            <a:endParaRPr lang="en-GB" dirty="0"/>
          </a:p>
        </p:txBody>
      </p:sp>
      <p:sp>
        <p:nvSpPr>
          <p:cNvPr id="5" name="Text Placeholder 4">
            <a:extLst>
              <a:ext uri="{FF2B5EF4-FFF2-40B4-BE49-F238E27FC236}">
                <a16:creationId xmlns:a16="http://schemas.microsoft.com/office/drawing/2014/main" id="{0A95F4DE-39B7-4CE2-BC1E-8B8AE662A895}"/>
              </a:ext>
            </a:extLst>
          </p:cNvPr>
          <p:cNvSpPr>
            <a:spLocks noGrp="1"/>
          </p:cNvSpPr>
          <p:nvPr>
            <p:ph type="body" idx="1"/>
          </p:nvPr>
        </p:nvSpPr>
        <p:spPr>
          <a:xfrm>
            <a:off x="1459522" y="3903782"/>
            <a:ext cx="6175463" cy="1897185"/>
          </a:xfrm>
        </p:spPr>
        <p:txBody>
          <a:bodyPr>
            <a:normAutofit/>
          </a:bodyPr>
          <a:lstStyle/>
          <a:p>
            <a:pPr marL="285750" indent="-285750">
              <a:buFont typeface="Arial" panose="020B0604020202020204" pitchFamily="34" charset="0"/>
              <a:buChar char="•"/>
            </a:pPr>
            <a:r>
              <a:rPr lang="en-GB" sz="2400" dirty="0"/>
              <a:t>Yahoo Finance</a:t>
            </a:r>
          </a:p>
          <a:p>
            <a:pPr marL="285750" indent="-285750">
              <a:buFont typeface="Arial" panose="020B0604020202020204" pitchFamily="34" charset="0"/>
              <a:buChar char="•"/>
            </a:pPr>
            <a:r>
              <a:rPr lang="en-GB" sz="2400" dirty="0"/>
              <a:t>Money Control</a:t>
            </a:r>
          </a:p>
          <a:p>
            <a:pPr marL="285750" indent="-285750">
              <a:buFont typeface="Arial" panose="020B0604020202020204" pitchFamily="34" charset="0"/>
              <a:buChar char="•"/>
            </a:pPr>
            <a:r>
              <a:rPr lang="en-GB" sz="2400" dirty="0" err="1"/>
              <a:t>ShareKhan</a:t>
            </a:r>
            <a:endParaRPr lang="en-GB" sz="2400" dirty="0"/>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GB" smtClean="0"/>
              <a:pPr/>
              <a:t>3</a:t>
            </a:fld>
            <a:endParaRPr lang="en-GB" dirty="0"/>
          </a:p>
        </p:txBody>
      </p:sp>
    </p:spTree>
    <p:extLst>
      <p:ext uri="{BB962C8B-B14F-4D97-AF65-F5344CB8AC3E}">
        <p14:creationId xmlns:p14="http://schemas.microsoft.com/office/powerpoint/2010/main" val="290279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A7059-0549-4455-859A-CC8BD7184B2D}"/>
              </a:ext>
            </a:extLst>
          </p:cNvPr>
          <p:cNvSpPr>
            <a:spLocks noGrp="1"/>
          </p:cNvSpPr>
          <p:nvPr>
            <p:ph type="title"/>
          </p:nvPr>
        </p:nvSpPr>
        <p:spPr/>
        <p:txBody>
          <a:bodyPr/>
          <a:lstStyle/>
          <a:p>
            <a:r>
              <a:rPr lang="en-IN" dirty="0"/>
              <a:t>    Prototype</a:t>
            </a:r>
          </a:p>
        </p:txBody>
      </p:sp>
      <p:sp>
        <p:nvSpPr>
          <p:cNvPr id="3" name="Slide Number Placeholder 2">
            <a:extLst>
              <a:ext uri="{FF2B5EF4-FFF2-40B4-BE49-F238E27FC236}">
                <a16:creationId xmlns:a16="http://schemas.microsoft.com/office/drawing/2014/main" id="{EF4A4F2D-2D05-4962-B4BD-BD90FF3A78F6}"/>
              </a:ext>
            </a:extLst>
          </p:cNvPr>
          <p:cNvSpPr>
            <a:spLocks noGrp="1"/>
          </p:cNvSpPr>
          <p:nvPr>
            <p:ph type="sldNum" sz="quarter" idx="12"/>
          </p:nvPr>
        </p:nvSpPr>
        <p:spPr/>
        <p:txBody>
          <a:bodyPr/>
          <a:lstStyle/>
          <a:p>
            <a:fld id="{C263D6C4-4840-40CC-AC84-17E24B3B7BDE}" type="slidenum">
              <a:rPr lang="en-GB" smtClean="0"/>
              <a:pPr/>
              <a:t>30</a:t>
            </a:fld>
            <a:endParaRPr lang="en-GB" dirty="0"/>
          </a:p>
        </p:txBody>
      </p:sp>
      <p:pic>
        <p:nvPicPr>
          <p:cNvPr id="6" name="Picture 5">
            <a:extLst>
              <a:ext uri="{FF2B5EF4-FFF2-40B4-BE49-F238E27FC236}">
                <a16:creationId xmlns:a16="http://schemas.microsoft.com/office/drawing/2014/main" id="{8C8F9C58-8629-47BE-86FF-E0162E695525}"/>
              </a:ext>
            </a:extLst>
          </p:cNvPr>
          <p:cNvPicPr>
            <a:picLocks noChangeAspect="1"/>
          </p:cNvPicPr>
          <p:nvPr/>
        </p:nvPicPr>
        <p:blipFill>
          <a:blip r:embed="rId2"/>
          <a:stretch>
            <a:fillRect/>
          </a:stretch>
        </p:blipFill>
        <p:spPr>
          <a:xfrm>
            <a:off x="1022116" y="1184856"/>
            <a:ext cx="3198329" cy="5312781"/>
          </a:xfrm>
          <a:prstGeom prst="rect">
            <a:avLst/>
          </a:prstGeom>
        </p:spPr>
      </p:pic>
      <p:pic>
        <p:nvPicPr>
          <p:cNvPr id="7" name="Picture 6">
            <a:extLst>
              <a:ext uri="{FF2B5EF4-FFF2-40B4-BE49-F238E27FC236}">
                <a16:creationId xmlns:a16="http://schemas.microsoft.com/office/drawing/2014/main" id="{381E1754-D3CB-4859-B19E-DB1D6193878D}"/>
              </a:ext>
            </a:extLst>
          </p:cNvPr>
          <p:cNvPicPr>
            <a:picLocks noChangeAspect="1"/>
          </p:cNvPicPr>
          <p:nvPr/>
        </p:nvPicPr>
        <p:blipFill>
          <a:blip r:embed="rId3"/>
          <a:stretch>
            <a:fillRect/>
          </a:stretch>
        </p:blipFill>
        <p:spPr>
          <a:xfrm>
            <a:off x="4714989" y="1184855"/>
            <a:ext cx="3227448" cy="5361151"/>
          </a:xfrm>
          <a:prstGeom prst="rect">
            <a:avLst/>
          </a:prstGeom>
        </p:spPr>
      </p:pic>
    </p:spTree>
    <p:extLst>
      <p:ext uri="{BB962C8B-B14F-4D97-AF65-F5344CB8AC3E}">
        <p14:creationId xmlns:p14="http://schemas.microsoft.com/office/powerpoint/2010/main" val="16894524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6AFD4D2-6161-483C-BBA9-08AD271D02FD}"/>
              </a:ext>
            </a:extLst>
          </p:cNvPr>
          <p:cNvSpPr>
            <a:spLocks noGrp="1"/>
          </p:cNvSpPr>
          <p:nvPr>
            <p:ph type="sldNum" sz="quarter" idx="12"/>
          </p:nvPr>
        </p:nvSpPr>
        <p:spPr/>
        <p:txBody>
          <a:bodyPr/>
          <a:lstStyle/>
          <a:p>
            <a:fld id="{C263D6C4-4840-40CC-AC84-17E24B3B7BDE}" type="slidenum">
              <a:rPr lang="en-GB" smtClean="0"/>
              <a:pPr/>
              <a:t>31</a:t>
            </a:fld>
            <a:endParaRPr lang="en-GB" dirty="0"/>
          </a:p>
        </p:txBody>
      </p:sp>
      <p:pic>
        <p:nvPicPr>
          <p:cNvPr id="6" name="Picture 5">
            <a:extLst>
              <a:ext uri="{FF2B5EF4-FFF2-40B4-BE49-F238E27FC236}">
                <a16:creationId xmlns:a16="http://schemas.microsoft.com/office/drawing/2014/main" id="{22430DE4-A398-4B1D-BD25-CAC5D29772BC}"/>
              </a:ext>
            </a:extLst>
          </p:cNvPr>
          <p:cNvPicPr>
            <a:picLocks noChangeAspect="1"/>
          </p:cNvPicPr>
          <p:nvPr/>
        </p:nvPicPr>
        <p:blipFill>
          <a:blip r:embed="rId2"/>
          <a:stretch>
            <a:fillRect/>
          </a:stretch>
        </p:blipFill>
        <p:spPr>
          <a:xfrm>
            <a:off x="8206525" y="787891"/>
            <a:ext cx="2763592" cy="5527184"/>
          </a:xfrm>
          <a:prstGeom prst="rect">
            <a:avLst/>
          </a:prstGeom>
        </p:spPr>
      </p:pic>
      <p:pic>
        <p:nvPicPr>
          <p:cNvPr id="10" name="Picture 9">
            <a:extLst>
              <a:ext uri="{FF2B5EF4-FFF2-40B4-BE49-F238E27FC236}">
                <a16:creationId xmlns:a16="http://schemas.microsoft.com/office/drawing/2014/main" id="{6A8D859A-38CB-43F6-8C9B-0C8C621F1197}"/>
              </a:ext>
            </a:extLst>
          </p:cNvPr>
          <p:cNvPicPr>
            <a:picLocks noChangeAspect="1"/>
          </p:cNvPicPr>
          <p:nvPr/>
        </p:nvPicPr>
        <p:blipFill>
          <a:blip r:embed="rId3"/>
          <a:stretch>
            <a:fillRect/>
          </a:stretch>
        </p:blipFill>
        <p:spPr>
          <a:xfrm>
            <a:off x="1068716" y="815408"/>
            <a:ext cx="2763592" cy="5527184"/>
          </a:xfrm>
          <a:prstGeom prst="rect">
            <a:avLst/>
          </a:prstGeom>
        </p:spPr>
      </p:pic>
      <p:pic>
        <p:nvPicPr>
          <p:cNvPr id="12" name="Picture 11">
            <a:extLst>
              <a:ext uri="{FF2B5EF4-FFF2-40B4-BE49-F238E27FC236}">
                <a16:creationId xmlns:a16="http://schemas.microsoft.com/office/drawing/2014/main" id="{F163AC4D-C7C3-4F92-B036-356AEE379B38}"/>
              </a:ext>
            </a:extLst>
          </p:cNvPr>
          <p:cNvPicPr>
            <a:picLocks noChangeAspect="1"/>
          </p:cNvPicPr>
          <p:nvPr/>
        </p:nvPicPr>
        <p:blipFill>
          <a:blip r:embed="rId4"/>
          <a:stretch>
            <a:fillRect/>
          </a:stretch>
        </p:blipFill>
        <p:spPr>
          <a:xfrm>
            <a:off x="4497410" y="815408"/>
            <a:ext cx="2763592" cy="5527184"/>
          </a:xfrm>
          <a:prstGeom prst="rect">
            <a:avLst/>
          </a:prstGeom>
        </p:spPr>
      </p:pic>
    </p:spTree>
    <p:extLst>
      <p:ext uri="{BB962C8B-B14F-4D97-AF65-F5344CB8AC3E}">
        <p14:creationId xmlns:p14="http://schemas.microsoft.com/office/powerpoint/2010/main" val="4134568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249AA-3DF5-4E7B-940F-80BA5545567B}"/>
              </a:ext>
            </a:extLst>
          </p:cNvPr>
          <p:cNvSpPr>
            <a:spLocks noGrp="1"/>
          </p:cNvSpPr>
          <p:nvPr>
            <p:ph type="title"/>
          </p:nvPr>
        </p:nvSpPr>
        <p:spPr>
          <a:xfrm>
            <a:off x="533400" y="530046"/>
            <a:ext cx="11214100" cy="535531"/>
          </a:xfrm>
        </p:spPr>
        <p:txBody>
          <a:bodyPr/>
          <a:lstStyle/>
          <a:p>
            <a:r>
              <a:rPr lang="en-IN" dirty="0"/>
              <a:t>Prototype</a:t>
            </a:r>
          </a:p>
        </p:txBody>
      </p:sp>
      <p:sp>
        <p:nvSpPr>
          <p:cNvPr id="3" name="Slide Number Placeholder 2">
            <a:extLst>
              <a:ext uri="{FF2B5EF4-FFF2-40B4-BE49-F238E27FC236}">
                <a16:creationId xmlns:a16="http://schemas.microsoft.com/office/drawing/2014/main" id="{8D45CD37-6810-4FE6-AC15-2F5D5CC4C032}"/>
              </a:ext>
            </a:extLst>
          </p:cNvPr>
          <p:cNvSpPr>
            <a:spLocks noGrp="1"/>
          </p:cNvSpPr>
          <p:nvPr>
            <p:ph type="sldNum" sz="quarter" idx="12"/>
          </p:nvPr>
        </p:nvSpPr>
        <p:spPr/>
        <p:txBody>
          <a:bodyPr/>
          <a:lstStyle/>
          <a:p>
            <a:fld id="{C263D6C4-4840-40CC-AC84-17E24B3B7BDE}" type="slidenum">
              <a:rPr lang="en-GB" smtClean="0"/>
              <a:pPr/>
              <a:t>32</a:t>
            </a:fld>
            <a:endParaRPr lang="en-GB" dirty="0"/>
          </a:p>
        </p:txBody>
      </p:sp>
      <p:pic>
        <p:nvPicPr>
          <p:cNvPr id="10" name="Picture 9">
            <a:extLst>
              <a:ext uri="{FF2B5EF4-FFF2-40B4-BE49-F238E27FC236}">
                <a16:creationId xmlns:a16="http://schemas.microsoft.com/office/drawing/2014/main" id="{32D263D7-6913-4D69-82E5-DEC311C99883}"/>
              </a:ext>
            </a:extLst>
          </p:cNvPr>
          <p:cNvPicPr>
            <a:picLocks noChangeAspect="1"/>
          </p:cNvPicPr>
          <p:nvPr/>
        </p:nvPicPr>
        <p:blipFill>
          <a:blip r:embed="rId2"/>
          <a:stretch>
            <a:fillRect/>
          </a:stretch>
        </p:blipFill>
        <p:spPr>
          <a:xfrm>
            <a:off x="533400" y="1065577"/>
            <a:ext cx="3343141" cy="5553330"/>
          </a:xfrm>
          <a:prstGeom prst="rect">
            <a:avLst/>
          </a:prstGeom>
        </p:spPr>
      </p:pic>
      <p:pic>
        <p:nvPicPr>
          <p:cNvPr id="12" name="Picture 11">
            <a:extLst>
              <a:ext uri="{FF2B5EF4-FFF2-40B4-BE49-F238E27FC236}">
                <a16:creationId xmlns:a16="http://schemas.microsoft.com/office/drawing/2014/main" id="{F0AEDB28-027C-4C9F-9CCC-412258B6B3DF}"/>
              </a:ext>
            </a:extLst>
          </p:cNvPr>
          <p:cNvPicPr>
            <a:picLocks noChangeAspect="1"/>
          </p:cNvPicPr>
          <p:nvPr/>
        </p:nvPicPr>
        <p:blipFill>
          <a:blip r:embed="rId3"/>
          <a:stretch>
            <a:fillRect/>
          </a:stretch>
        </p:blipFill>
        <p:spPr>
          <a:xfrm>
            <a:off x="4096115" y="1065577"/>
            <a:ext cx="3343141" cy="5553329"/>
          </a:xfrm>
          <a:prstGeom prst="rect">
            <a:avLst/>
          </a:prstGeom>
        </p:spPr>
      </p:pic>
    </p:spTree>
    <p:extLst>
      <p:ext uri="{BB962C8B-B14F-4D97-AF65-F5344CB8AC3E}">
        <p14:creationId xmlns:p14="http://schemas.microsoft.com/office/powerpoint/2010/main" val="27567563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D22C6CF-973C-4776-8F3E-57CB664721AD}"/>
              </a:ext>
            </a:extLst>
          </p:cNvPr>
          <p:cNvSpPr>
            <a:spLocks noGrp="1"/>
          </p:cNvSpPr>
          <p:nvPr>
            <p:ph type="sldNum" sz="quarter" idx="12"/>
          </p:nvPr>
        </p:nvSpPr>
        <p:spPr/>
        <p:txBody>
          <a:bodyPr/>
          <a:lstStyle/>
          <a:p>
            <a:fld id="{C263D6C4-4840-40CC-AC84-17E24B3B7BDE}" type="slidenum">
              <a:rPr lang="en-GB" smtClean="0"/>
              <a:pPr/>
              <a:t>33</a:t>
            </a:fld>
            <a:endParaRPr lang="en-GB" dirty="0"/>
          </a:p>
        </p:txBody>
      </p:sp>
      <p:pic>
        <p:nvPicPr>
          <p:cNvPr id="6" name="Picture 5">
            <a:extLst>
              <a:ext uri="{FF2B5EF4-FFF2-40B4-BE49-F238E27FC236}">
                <a16:creationId xmlns:a16="http://schemas.microsoft.com/office/drawing/2014/main" id="{510FFD7E-6E1A-40AC-AB55-A6F6B96A2638}"/>
              </a:ext>
            </a:extLst>
          </p:cNvPr>
          <p:cNvPicPr>
            <a:picLocks noChangeAspect="1"/>
          </p:cNvPicPr>
          <p:nvPr/>
        </p:nvPicPr>
        <p:blipFill>
          <a:blip r:embed="rId2"/>
          <a:stretch>
            <a:fillRect/>
          </a:stretch>
        </p:blipFill>
        <p:spPr>
          <a:xfrm>
            <a:off x="7562582" y="963271"/>
            <a:ext cx="2640228" cy="5280456"/>
          </a:xfrm>
          <a:prstGeom prst="rect">
            <a:avLst/>
          </a:prstGeom>
        </p:spPr>
      </p:pic>
      <p:pic>
        <p:nvPicPr>
          <p:cNvPr id="8" name="Picture 7">
            <a:extLst>
              <a:ext uri="{FF2B5EF4-FFF2-40B4-BE49-F238E27FC236}">
                <a16:creationId xmlns:a16="http://schemas.microsoft.com/office/drawing/2014/main" id="{B04CB332-A191-4EA3-804A-B7F81A518B8F}"/>
              </a:ext>
            </a:extLst>
          </p:cNvPr>
          <p:cNvPicPr>
            <a:picLocks noChangeAspect="1"/>
          </p:cNvPicPr>
          <p:nvPr/>
        </p:nvPicPr>
        <p:blipFill>
          <a:blip r:embed="rId3"/>
          <a:stretch>
            <a:fillRect/>
          </a:stretch>
        </p:blipFill>
        <p:spPr>
          <a:xfrm>
            <a:off x="4072348" y="931587"/>
            <a:ext cx="2691744" cy="5383488"/>
          </a:xfrm>
          <a:prstGeom prst="rect">
            <a:avLst/>
          </a:prstGeom>
        </p:spPr>
      </p:pic>
      <p:pic>
        <p:nvPicPr>
          <p:cNvPr id="10" name="Picture 9">
            <a:extLst>
              <a:ext uri="{FF2B5EF4-FFF2-40B4-BE49-F238E27FC236}">
                <a16:creationId xmlns:a16="http://schemas.microsoft.com/office/drawing/2014/main" id="{9166DE63-442E-4896-9F77-69124A05E74A}"/>
              </a:ext>
            </a:extLst>
          </p:cNvPr>
          <p:cNvPicPr>
            <a:picLocks noChangeAspect="1"/>
          </p:cNvPicPr>
          <p:nvPr/>
        </p:nvPicPr>
        <p:blipFill>
          <a:blip r:embed="rId4"/>
          <a:stretch>
            <a:fillRect/>
          </a:stretch>
        </p:blipFill>
        <p:spPr>
          <a:xfrm>
            <a:off x="756634" y="891922"/>
            <a:ext cx="2711577" cy="5423154"/>
          </a:xfrm>
          <a:prstGeom prst="rect">
            <a:avLst/>
          </a:prstGeom>
        </p:spPr>
      </p:pic>
    </p:spTree>
    <p:extLst>
      <p:ext uri="{BB962C8B-B14F-4D97-AF65-F5344CB8AC3E}">
        <p14:creationId xmlns:p14="http://schemas.microsoft.com/office/powerpoint/2010/main" val="35939910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B388C25-428F-48BB-8A95-D2D4D9C9AAD4}"/>
              </a:ext>
            </a:extLst>
          </p:cNvPr>
          <p:cNvSpPr>
            <a:spLocks noGrp="1"/>
          </p:cNvSpPr>
          <p:nvPr>
            <p:ph type="sldNum" sz="quarter" idx="12"/>
          </p:nvPr>
        </p:nvSpPr>
        <p:spPr/>
        <p:txBody>
          <a:bodyPr/>
          <a:lstStyle/>
          <a:p>
            <a:fld id="{C263D6C4-4840-40CC-AC84-17E24B3B7BDE}" type="slidenum">
              <a:rPr lang="en-GB" smtClean="0"/>
              <a:pPr/>
              <a:t>34</a:t>
            </a:fld>
            <a:endParaRPr lang="en-GB" dirty="0"/>
          </a:p>
        </p:txBody>
      </p:sp>
      <p:sp>
        <p:nvSpPr>
          <p:cNvPr id="7" name="Title 1">
            <a:extLst>
              <a:ext uri="{FF2B5EF4-FFF2-40B4-BE49-F238E27FC236}">
                <a16:creationId xmlns:a16="http://schemas.microsoft.com/office/drawing/2014/main" id="{5E5AF43E-6159-434C-887B-348F343DC14D}"/>
              </a:ext>
            </a:extLst>
          </p:cNvPr>
          <p:cNvSpPr>
            <a:spLocks noGrp="1"/>
          </p:cNvSpPr>
          <p:nvPr>
            <p:ph type="title"/>
          </p:nvPr>
        </p:nvSpPr>
        <p:spPr>
          <a:xfrm>
            <a:off x="533400" y="530046"/>
            <a:ext cx="11214100" cy="535531"/>
          </a:xfrm>
        </p:spPr>
        <p:txBody>
          <a:bodyPr/>
          <a:lstStyle/>
          <a:p>
            <a:r>
              <a:rPr lang="en-IN" dirty="0"/>
              <a:t>Prototype</a:t>
            </a:r>
          </a:p>
        </p:txBody>
      </p:sp>
      <p:sp>
        <p:nvSpPr>
          <p:cNvPr id="8" name="Slide Number Placeholder 2">
            <a:extLst>
              <a:ext uri="{FF2B5EF4-FFF2-40B4-BE49-F238E27FC236}">
                <a16:creationId xmlns:a16="http://schemas.microsoft.com/office/drawing/2014/main" id="{2DD78978-01FE-4283-8644-C8D0EC75DA20}"/>
              </a:ext>
            </a:extLst>
          </p:cNvPr>
          <p:cNvSpPr txBox="1">
            <a:spLocks/>
          </p:cNvSpPr>
          <p:nvPr/>
        </p:nvSpPr>
        <p:spPr>
          <a:xfrm>
            <a:off x="11252200" y="6315075"/>
            <a:ext cx="406400"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GB" smtClean="0"/>
              <a:pPr/>
              <a:t>34</a:t>
            </a:fld>
            <a:endParaRPr lang="en-GB" dirty="0"/>
          </a:p>
        </p:txBody>
      </p:sp>
      <p:pic>
        <p:nvPicPr>
          <p:cNvPr id="13" name="Picture 12">
            <a:extLst>
              <a:ext uri="{FF2B5EF4-FFF2-40B4-BE49-F238E27FC236}">
                <a16:creationId xmlns:a16="http://schemas.microsoft.com/office/drawing/2014/main" id="{D7376700-2B57-402A-895A-22CCA4D104C1}"/>
              </a:ext>
            </a:extLst>
          </p:cNvPr>
          <p:cNvPicPr>
            <a:picLocks noChangeAspect="1"/>
          </p:cNvPicPr>
          <p:nvPr/>
        </p:nvPicPr>
        <p:blipFill>
          <a:blip r:embed="rId2"/>
          <a:stretch>
            <a:fillRect/>
          </a:stretch>
        </p:blipFill>
        <p:spPr>
          <a:xfrm>
            <a:off x="4069392" y="1480320"/>
            <a:ext cx="2935752" cy="4876611"/>
          </a:xfrm>
          <a:prstGeom prst="rect">
            <a:avLst/>
          </a:prstGeom>
        </p:spPr>
      </p:pic>
      <p:pic>
        <p:nvPicPr>
          <p:cNvPr id="15" name="Picture 14">
            <a:extLst>
              <a:ext uri="{FF2B5EF4-FFF2-40B4-BE49-F238E27FC236}">
                <a16:creationId xmlns:a16="http://schemas.microsoft.com/office/drawing/2014/main" id="{A278C0A8-64A1-4D45-9BFE-3A71DB799A7F}"/>
              </a:ext>
            </a:extLst>
          </p:cNvPr>
          <p:cNvPicPr>
            <a:picLocks noChangeAspect="1"/>
          </p:cNvPicPr>
          <p:nvPr/>
        </p:nvPicPr>
        <p:blipFill>
          <a:blip r:embed="rId3"/>
          <a:stretch>
            <a:fillRect/>
          </a:stretch>
        </p:blipFill>
        <p:spPr>
          <a:xfrm>
            <a:off x="533400" y="1480320"/>
            <a:ext cx="2935752" cy="4876611"/>
          </a:xfrm>
          <a:prstGeom prst="rect">
            <a:avLst/>
          </a:prstGeom>
        </p:spPr>
      </p:pic>
      <p:pic>
        <p:nvPicPr>
          <p:cNvPr id="17" name="Picture 16">
            <a:extLst>
              <a:ext uri="{FF2B5EF4-FFF2-40B4-BE49-F238E27FC236}">
                <a16:creationId xmlns:a16="http://schemas.microsoft.com/office/drawing/2014/main" id="{D5090462-8E0D-4236-8A8D-CF2E03984CE9}"/>
              </a:ext>
            </a:extLst>
          </p:cNvPr>
          <p:cNvPicPr>
            <a:picLocks noChangeAspect="1"/>
          </p:cNvPicPr>
          <p:nvPr/>
        </p:nvPicPr>
        <p:blipFill>
          <a:blip r:embed="rId4"/>
          <a:stretch>
            <a:fillRect/>
          </a:stretch>
        </p:blipFill>
        <p:spPr>
          <a:xfrm>
            <a:off x="7716208" y="1457817"/>
            <a:ext cx="2935752" cy="4876611"/>
          </a:xfrm>
          <a:prstGeom prst="rect">
            <a:avLst/>
          </a:prstGeom>
        </p:spPr>
      </p:pic>
    </p:spTree>
    <p:extLst>
      <p:ext uri="{BB962C8B-B14F-4D97-AF65-F5344CB8AC3E}">
        <p14:creationId xmlns:p14="http://schemas.microsoft.com/office/powerpoint/2010/main" val="22539708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C75F009-39A1-4336-A00E-16BEB52EF35A}"/>
              </a:ext>
            </a:extLst>
          </p:cNvPr>
          <p:cNvSpPr>
            <a:spLocks noGrp="1"/>
          </p:cNvSpPr>
          <p:nvPr>
            <p:ph type="sldNum" sz="quarter" idx="12"/>
          </p:nvPr>
        </p:nvSpPr>
        <p:spPr/>
        <p:txBody>
          <a:bodyPr/>
          <a:lstStyle/>
          <a:p>
            <a:fld id="{C263D6C4-4840-40CC-AC84-17E24B3B7BDE}" type="slidenum">
              <a:rPr lang="en-GB" smtClean="0"/>
              <a:pPr/>
              <a:t>35</a:t>
            </a:fld>
            <a:endParaRPr lang="en-GB" dirty="0"/>
          </a:p>
        </p:txBody>
      </p:sp>
      <p:pic>
        <p:nvPicPr>
          <p:cNvPr id="6" name="Picture 5">
            <a:extLst>
              <a:ext uri="{FF2B5EF4-FFF2-40B4-BE49-F238E27FC236}">
                <a16:creationId xmlns:a16="http://schemas.microsoft.com/office/drawing/2014/main" id="{74649505-C0B1-4CD7-BAFF-1317EB2B2C69}"/>
              </a:ext>
            </a:extLst>
          </p:cNvPr>
          <p:cNvPicPr>
            <a:picLocks noChangeAspect="1"/>
          </p:cNvPicPr>
          <p:nvPr/>
        </p:nvPicPr>
        <p:blipFill>
          <a:blip r:embed="rId2"/>
          <a:stretch>
            <a:fillRect/>
          </a:stretch>
        </p:blipFill>
        <p:spPr>
          <a:xfrm>
            <a:off x="4081501" y="963187"/>
            <a:ext cx="2675944" cy="5351888"/>
          </a:xfrm>
          <a:prstGeom prst="rect">
            <a:avLst/>
          </a:prstGeom>
        </p:spPr>
      </p:pic>
      <p:pic>
        <p:nvPicPr>
          <p:cNvPr id="8" name="Picture 7">
            <a:extLst>
              <a:ext uri="{FF2B5EF4-FFF2-40B4-BE49-F238E27FC236}">
                <a16:creationId xmlns:a16="http://schemas.microsoft.com/office/drawing/2014/main" id="{F523B4CC-3863-4BEA-A36E-73DEDB9D963E}"/>
              </a:ext>
            </a:extLst>
          </p:cNvPr>
          <p:cNvPicPr>
            <a:picLocks noChangeAspect="1"/>
          </p:cNvPicPr>
          <p:nvPr/>
        </p:nvPicPr>
        <p:blipFill>
          <a:blip r:embed="rId3"/>
          <a:stretch>
            <a:fillRect/>
          </a:stretch>
        </p:blipFill>
        <p:spPr>
          <a:xfrm>
            <a:off x="533400" y="963187"/>
            <a:ext cx="2675944" cy="5351888"/>
          </a:xfrm>
          <a:prstGeom prst="rect">
            <a:avLst/>
          </a:prstGeom>
        </p:spPr>
      </p:pic>
      <p:pic>
        <p:nvPicPr>
          <p:cNvPr id="10" name="Picture 9">
            <a:extLst>
              <a:ext uri="{FF2B5EF4-FFF2-40B4-BE49-F238E27FC236}">
                <a16:creationId xmlns:a16="http://schemas.microsoft.com/office/drawing/2014/main" id="{B079A645-70C9-41B9-B6E0-E122CA621167}"/>
              </a:ext>
            </a:extLst>
          </p:cNvPr>
          <p:cNvPicPr>
            <a:picLocks noChangeAspect="1"/>
          </p:cNvPicPr>
          <p:nvPr/>
        </p:nvPicPr>
        <p:blipFill>
          <a:blip r:embed="rId4"/>
          <a:stretch>
            <a:fillRect/>
          </a:stretch>
        </p:blipFill>
        <p:spPr>
          <a:xfrm>
            <a:off x="7732035" y="963187"/>
            <a:ext cx="2675944" cy="5351888"/>
          </a:xfrm>
          <a:prstGeom prst="rect">
            <a:avLst/>
          </a:prstGeom>
        </p:spPr>
      </p:pic>
    </p:spTree>
    <p:extLst>
      <p:ext uri="{BB962C8B-B14F-4D97-AF65-F5344CB8AC3E}">
        <p14:creationId xmlns:p14="http://schemas.microsoft.com/office/powerpoint/2010/main" val="28533609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C013F-029C-452E-804E-399C8267A927}"/>
              </a:ext>
            </a:extLst>
          </p:cNvPr>
          <p:cNvSpPr>
            <a:spLocks noGrp="1"/>
          </p:cNvSpPr>
          <p:nvPr>
            <p:ph type="title"/>
          </p:nvPr>
        </p:nvSpPr>
        <p:spPr/>
        <p:txBody>
          <a:bodyPr/>
          <a:lstStyle/>
          <a:p>
            <a:r>
              <a:rPr lang="en-IN" dirty="0"/>
              <a:t>Prototype</a:t>
            </a:r>
          </a:p>
        </p:txBody>
      </p:sp>
      <p:sp>
        <p:nvSpPr>
          <p:cNvPr id="3" name="Slide Number Placeholder 2">
            <a:extLst>
              <a:ext uri="{FF2B5EF4-FFF2-40B4-BE49-F238E27FC236}">
                <a16:creationId xmlns:a16="http://schemas.microsoft.com/office/drawing/2014/main" id="{7320227B-5EFE-4DAD-9BCD-922BEAB97A7B}"/>
              </a:ext>
            </a:extLst>
          </p:cNvPr>
          <p:cNvSpPr>
            <a:spLocks noGrp="1"/>
          </p:cNvSpPr>
          <p:nvPr>
            <p:ph type="sldNum" sz="quarter" idx="12"/>
          </p:nvPr>
        </p:nvSpPr>
        <p:spPr/>
        <p:txBody>
          <a:bodyPr/>
          <a:lstStyle/>
          <a:p>
            <a:fld id="{C263D6C4-4840-40CC-AC84-17E24B3B7BDE}" type="slidenum">
              <a:rPr lang="en-GB" smtClean="0"/>
              <a:pPr/>
              <a:t>36</a:t>
            </a:fld>
            <a:endParaRPr lang="en-GB" dirty="0"/>
          </a:p>
        </p:txBody>
      </p:sp>
      <p:pic>
        <p:nvPicPr>
          <p:cNvPr id="6" name="Picture 5">
            <a:extLst>
              <a:ext uri="{FF2B5EF4-FFF2-40B4-BE49-F238E27FC236}">
                <a16:creationId xmlns:a16="http://schemas.microsoft.com/office/drawing/2014/main" id="{A7FFFD5F-8204-4FDA-A93C-15CCA84A485C}"/>
              </a:ext>
            </a:extLst>
          </p:cNvPr>
          <p:cNvPicPr>
            <a:picLocks noChangeAspect="1"/>
          </p:cNvPicPr>
          <p:nvPr/>
        </p:nvPicPr>
        <p:blipFill>
          <a:blip r:embed="rId2"/>
          <a:stretch>
            <a:fillRect/>
          </a:stretch>
        </p:blipFill>
        <p:spPr>
          <a:xfrm>
            <a:off x="8479633" y="1399280"/>
            <a:ext cx="3066377" cy="5093594"/>
          </a:xfrm>
          <a:prstGeom prst="rect">
            <a:avLst/>
          </a:prstGeom>
        </p:spPr>
      </p:pic>
      <p:pic>
        <p:nvPicPr>
          <p:cNvPr id="8" name="Picture 7">
            <a:extLst>
              <a:ext uri="{FF2B5EF4-FFF2-40B4-BE49-F238E27FC236}">
                <a16:creationId xmlns:a16="http://schemas.microsoft.com/office/drawing/2014/main" id="{F5E18E52-F707-43E4-8921-6AEED4896EA3}"/>
              </a:ext>
            </a:extLst>
          </p:cNvPr>
          <p:cNvPicPr>
            <a:picLocks noChangeAspect="1"/>
          </p:cNvPicPr>
          <p:nvPr/>
        </p:nvPicPr>
        <p:blipFill>
          <a:blip r:embed="rId3"/>
          <a:stretch>
            <a:fillRect/>
          </a:stretch>
        </p:blipFill>
        <p:spPr>
          <a:xfrm>
            <a:off x="4211488" y="1399280"/>
            <a:ext cx="3066377" cy="5093593"/>
          </a:xfrm>
          <a:prstGeom prst="rect">
            <a:avLst/>
          </a:prstGeom>
        </p:spPr>
      </p:pic>
      <p:pic>
        <p:nvPicPr>
          <p:cNvPr id="10" name="Picture 9">
            <a:extLst>
              <a:ext uri="{FF2B5EF4-FFF2-40B4-BE49-F238E27FC236}">
                <a16:creationId xmlns:a16="http://schemas.microsoft.com/office/drawing/2014/main" id="{311C205C-1B32-4561-B558-A0D5B0A756A5}"/>
              </a:ext>
            </a:extLst>
          </p:cNvPr>
          <p:cNvPicPr>
            <a:picLocks noChangeAspect="1"/>
          </p:cNvPicPr>
          <p:nvPr/>
        </p:nvPicPr>
        <p:blipFill>
          <a:blip r:embed="rId4"/>
          <a:stretch>
            <a:fillRect/>
          </a:stretch>
        </p:blipFill>
        <p:spPr>
          <a:xfrm>
            <a:off x="366933" y="1399280"/>
            <a:ext cx="3066377" cy="5093593"/>
          </a:xfrm>
          <a:prstGeom prst="rect">
            <a:avLst/>
          </a:prstGeom>
        </p:spPr>
      </p:pic>
    </p:spTree>
    <p:extLst>
      <p:ext uri="{BB962C8B-B14F-4D97-AF65-F5344CB8AC3E}">
        <p14:creationId xmlns:p14="http://schemas.microsoft.com/office/powerpoint/2010/main" val="41283192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C013F-029C-452E-804E-399C8267A927}"/>
              </a:ext>
            </a:extLst>
          </p:cNvPr>
          <p:cNvSpPr>
            <a:spLocks noGrp="1"/>
          </p:cNvSpPr>
          <p:nvPr>
            <p:ph type="title"/>
          </p:nvPr>
        </p:nvSpPr>
        <p:spPr/>
        <p:txBody>
          <a:bodyPr/>
          <a:lstStyle/>
          <a:p>
            <a:r>
              <a:rPr lang="en-IN" dirty="0"/>
              <a:t>Prototype</a:t>
            </a:r>
          </a:p>
        </p:txBody>
      </p:sp>
      <p:sp>
        <p:nvSpPr>
          <p:cNvPr id="3" name="Slide Number Placeholder 2">
            <a:extLst>
              <a:ext uri="{FF2B5EF4-FFF2-40B4-BE49-F238E27FC236}">
                <a16:creationId xmlns:a16="http://schemas.microsoft.com/office/drawing/2014/main" id="{7320227B-5EFE-4DAD-9BCD-922BEAB97A7B}"/>
              </a:ext>
            </a:extLst>
          </p:cNvPr>
          <p:cNvSpPr>
            <a:spLocks noGrp="1"/>
          </p:cNvSpPr>
          <p:nvPr>
            <p:ph type="sldNum" sz="quarter" idx="12"/>
          </p:nvPr>
        </p:nvSpPr>
        <p:spPr/>
        <p:txBody>
          <a:bodyPr/>
          <a:lstStyle/>
          <a:p>
            <a:fld id="{C263D6C4-4840-40CC-AC84-17E24B3B7BDE}" type="slidenum">
              <a:rPr lang="en-GB" smtClean="0"/>
              <a:pPr/>
              <a:t>37</a:t>
            </a:fld>
            <a:endParaRPr lang="en-GB" dirty="0"/>
          </a:p>
        </p:txBody>
      </p:sp>
      <p:pic>
        <p:nvPicPr>
          <p:cNvPr id="5" name="Picture 4">
            <a:extLst>
              <a:ext uri="{FF2B5EF4-FFF2-40B4-BE49-F238E27FC236}">
                <a16:creationId xmlns:a16="http://schemas.microsoft.com/office/drawing/2014/main" id="{C5C69667-82A0-4D2E-9C38-0E5F22046E41}"/>
              </a:ext>
            </a:extLst>
          </p:cNvPr>
          <p:cNvPicPr>
            <a:picLocks noChangeAspect="1"/>
          </p:cNvPicPr>
          <p:nvPr/>
        </p:nvPicPr>
        <p:blipFill>
          <a:blip r:embed="rId2"/>
          <a:stretch>
            <a:fillRect/>
          </a:stretch>
        </p:blipFill>
        <p:spPr>
          <a:xfrm>
            <a:off x="747606" y="1401785"/>
            <a:ext cx="2957833" cy="4913290"/>
          </a:xfrm>
          <a:prstGeom prst="rect">
            <a:avLst/>
          </a:prstGeom>
        </p:spPr>
      </p:pic>
      <p:pic>
        <p:nvPicPr>
          <p:cNvPr id="9" name="Picture 8">
            <a:extLst>
              <a:ext uri="{FF2B5EF4-FFF2-40B4-BE49-F238E27FC236}">
                <a16:creationId xmlns:a16="http://schemas.microsoft.com/office/drawing/2014/main" id="{53296D75-5ACC-4A77-99D4-AAA02F3D7ECD}"/>
              </a:ext>
            </a:extLst>
          </p:cNvPr>
          <p:cNvPicPr>
            <a:picLocks noChangeAspect="1"/>
          </p:cNvPicPr>
          <p:nvPr/>
        </p:nvPicPr>
        <p:blipFill>
          <a:blip r:embed="rId3"/>
          <a:stretch>
            <a:fillRect/>
          </a:stretch>
        </p:blipFill>
        <p:spPr>
          <a:xfrm>
            <a:off x="4478135" y="1401785"/>
            <a:ext cx="2957833" cy="4913291"/>
          </a:xfrm>
          <a:prstGeom prst="rect">
            <a:avLst/>
          </a:prstGeom>
        </p:spPr>
      </p:pic>
    </p:spTree>
    <p:extLst>
      <p:ext uri="{BB962C8B-B14F-4D97-AF65-F5344CB8AC3E}">
        <p14:creationId xmlns:p14="http://schemas.microsoft.com/office/powerpoint/2010/main" val="9151885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9DC9B-BBB1-48E0-BD43-8FADBADF8CB2}"/>
              </a:ext>
            </a:extLst>
          </p:cNvPr>
          <p:cNvSpPr>
            <a:spLocks noGrp="1"/>
          </p:cNvSpPr>
          <p:nvPr>
            <p:ph type="title"/>
          </p:nvPr>
        </p:nvSpPr>
        <p:spPr/>
        <p:txBody>
          <a:bodyPr/>
          <a:lstStyle/>
          <a:p>
            <a:r>
              <a:rPr lang="en-IN" dirty="0"/>
              <a:t>Prototype</a:t>
            </a:r>
          </a:p>
        </p:txBody>
      </p:sp>
      <p:sp>
        <p:nvSpPr>
          <p:cNvPr id="3" name="Slide Number Placeholder 2">
            <a:extLst>
              <a:ext uri="{FF2B5EF4-FFF2-40B4-BE49-F238E27FC236}">
                <a16:creationId xmlns:a16="http://schemas.microsoft.com/office/drawing/2014/main" id="{F6A59D41-61E4-4485-B078-44A5C03B2C61}"/>
              </a:ext>
            </a:extLst>
          </p:cNvPr>
          <p:cNvSpPr>
            <a:spLocks noGrp="1"/>
          </p:cNvSpPr>
          <p:nvPr>
            <p:ph type="sldNum" sz="quarter" idx="12"/>
          </p:nvPr>
        </p:nvSpPr>
        <p:spPr/>
        <p:txBody>
          <a:bodyPr/>
          <a:lstStyle/>
          <a:p>
            <a:fld id="{C263D6C4-4840-40CC-AC84-17E24B3B7BDE}" type="slidenum">
              <a:rPr lang="en-GB" smtClean="0"/>
              <a:pPr/>
              <a:t>38</a:t>
            </a:fld>
            <a:endParaRPr lang="en-GB" dirty="0"/>
          </a:p>
        </p:txBody>
      </p:sp>
      <p:pic>
        <p:nvPicPr>
          <p:cNvPr id="6" name="Picture 5">
            <a:extLst>
              <a:ext uri="{FF2B5EF4-FFF2-40B4-BE49-F238E27FC236}">
                <a16:creationId xmlns:a16="http://schemas.microsoft.com/office/drawing/2014/main" id="{72CEAB0C-5127-492F-BC34-8DDDE62FCB94}"/>
              </a:ext>
            </a:extLst>
          </p:cNvPr>
          <p:cNvPicPr>
            <a:picLocks noChangeAspect="1"/>
          </p:cNvPicPr>
          <p:nvPr/>
        </p:nvPicPr>
        <p:blipFill>
          <a:blip r:embed="rId2"/>
          <a:stretch>
            <a:fillRect/>
          </a:stretch>
        </p:blipFill>
        <p:spPr>
          <a:xfrm>
            <a:off x="444500" y="1310104"/>
            <a:ext cx="3013025" cy="5004971"/>
          </a:xfrm>
          <a:prstGeom prst="rect">
            <a:avLst/>
          </a:prstGeom>
        </p:spPr>
      </p:pic>
      <p:pic>
        <p:nvPicPr>
          <p:cNvPr id="8" name="Picture 7">
            <a:extLst>
              <a:ext uri="{FF2B5EF4-FFF2-40B4-BE49-F238E27FC236}">
                <a16:creationId xmlns:a16="http://schemas.microsoft.com/office/drawing/2014/main" id="{86133ED4-A11B-49F0-9112-D2BC478727C2}"/>
              </a:ext>
            </a:extLst>
          </p:cNvPr>
          <p:cNvPicPr>
            <a:picLocks noChangeAspect="1"/>
          </p:cNvPicPr>
          <p:nvPr/>
        </p:nvPicPr>
        <p:blipFill>
          <a:blip r:embed="rId3"/>
          <a:stretch>
            <a:fillRect/>
          </a:stretch>
        </p:blipFill>
        <p:spPr>
          <a:xfrm>
            <a:off x="3973584" y="1310104"/>
            <a:ext cx="3013026" cy="5004971"/>
          </a:xfrm>
          <a:prstGeom prst="rect">
            <a:avLst/>
          </a:prstGeom>
        </p:spPr>
      </p:pic>
    </p:spTree>
    <p:extLst>
      <p:ext uri="{BB962C8B-B14F-4D97-AF65-F5344CB8AC3E}">
        <p14:creationId xmlns:p14="http://schemas.microsoft.com/office/powerpoint/2010/main" val="4548449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p:txBody>
          <a:bodyPr/>
          <a:lstStyle/>
          <a:p>
            <a:r>
              <a:rPr lang="en-US" dirty="0"/>
              <a:t>Thank You</a:t>
            </a:r>
            <a:endParaRPr lang="en-GB" dirty="0"/>
          </a:p>
        </p:txBody>
      </p:sp>
    </p:spTree>
    <p:extLst>
      <p:ext uri="{BB962C8B-B14F-4D97-AF65-F5344CB8AC3E}">
        <p14:creationId xmlns:p14="http://schemas.microsoft.com/office/powerpoint/2010/main" val="4406968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F9A51-4CD0-4773-A05D-DC528EC75559}"/>
              </a:ext>
            </a:extLst>
          </p:cNvPr>
          <p:cNvSpPr>
            <a:spLocks noGrp="1"/>
          </p:cNvSpPr>
          <p:nvPr>
            <p:ph type="title"/>
          </p:nvPr>
        </p:nvSpPr>
        <p:spPr/>
        <p:txBody>
          <a:bodyPr/>
          <a:lstStyle/>
          <a:p>
            <a:r>
              <a:rPr lang="en-IN" dirty="0"/>
              <a:t>Tasks We Gave For Assessment Of The Apps</a:t>
            </a:r>
          </a:p>
        </p:txBody>
      </p:sp>
      <p:sp>
        <p:nvSpPr>
          <p:cNvPr id="3" name="Slide Number Placeholder 2">
            <a:extLst>
              <a:ext uri="{FF2B5EF4-FFF2-40B4-BE49-F238E27FC236}">
                <a16:creationId xmlns:a16="http://schemas.microsoft.com/office/drawing/2014/main" id="{F429CD3E-0DE0-423D-92ED-CFC98B883115}"/>
              </a:ext>
            </a:extLst>
          </p:cNvPr>
          <p:cNvSpPr>
            <a:spLocks noGrp="1"/>
          </p:cNvSpPr>
          <p:nvPr>
            <p:ph type="sldNum" sz="quarter" idx="12"/>
          </p:nvPr>
        </p:nvSpPr>
        <p:spPr/>
        <p:txBody>
          <a:bodyPr/>
          <a:lstStyle/>
          <a:p>
            <a:fld id="{C263D6C4-4840-40CC-AC84-17E24B3B7BDE}" type="slidenum">
              <a:rPr lang="en-GB" smtClean="0"/>
              <a:pPr/>
              <a:t>4</a:t>
            </a:fld>
            <a:endParaRPr lang="en-GB" dirty="0"/>
          </a:p>
        </p:txBody>
      </p:sp>
      <p:sp>
        <p:nvSpPr>
          <p:cNvPr id="4" name="TextBox 3">
            <a:extLst>
              <a:ext uri="{FF2B5EF4-FFF2-40B4-BE49-F238E27FC236}">
                <a16:creationId xmlns:a16="http://schemas.microsoft.com/office/drawing/2014/main" id="{74EF3D24-6777-4942-988C-46373818CCD6}"/>
              </a:ext>
            </a:extLst>
          </p:cNvPr>
          <p:cNvSpPr txBox="1"/>
          <p:nvPr/>
        </p:nvSpPr>
        <p:spPr>
          <a:xfrm>
            <a:off x="1422399" y="1896533"/>
            <a:ext cx="8829183" cy="4062651"/>
          </a:xfrm>
          <a:prstGeom prst="rect">
            <a:avLst/>
          </a:prstGeom>
          <a:noFill/>
        </p:spPr>
        <p:txBody>
          <a:bodyPr wrap="square" rtlCol="0">
            <a:spAutoFit/>
          </a:bodyPr>
          <a:lstStyle/>
          <a:p>
            <a:pPr marL="285750" indent="-285750">
              <a:buFont typeface="Wingdings" panose="05000000000000000000" pitchFamily="2" charset="2"/>
              <a:buChar char="q"/>
            </a:pPr>
            <a:r>
              <a:rPr lang="en-IN" dirty="0">
                <a:solidFill>
                  <a:schemeClr val="accent1">
                    <a:lumMod val="20000"/>
                    <a:lumOff val="80000"/>
                  </a:schemeClr>
                </a:solidFill>
              </a:rPr>
              <a:t>Create Watch List</a:t>
            </a:r>
          </a:p>
          <a:p>
            <a:endParaRPr lang="en-IN" dirty="0">
              <a:solidFill>
                <a:schemeClr val="accent1">
                  <a:lumMod val="20000"/>
                  <a:lumOff val="80000"/>
                </a:schemeClr>
              </a:solidFill>
            </a:endParaRPr>
          </a:p>
          <a:p>
            <a:r>
              <a:rPr lang="en-IN" dirty="0">
                <a:solidFill>
                  <a:schemeClr val="accent1">
                    <a:lumMod val="20000"/>
                    <a:lumOff val="80000"/>
                  </a:schemeClr>
                </a:solidFill>
              </a:rPr>
              <a:t>We Gave Task to  add 3 Shares in wish list for all 3 applications</a:t>
            </a:r>
          </a:p>
          <a:p>
            <a:r>
              <a:rPr lang="en-IN" dirty="0">
                <a:solidFill>
                  <a:schemeClr val="accent1">
                    <a:lumMod val="20000"/>
                    <a:lumOff val="80000"/>
                  </a:schemeClr>
                </a:solidFill>
              </a:rPr>
              <a:t> </a:t>
            </a:r>
          </a:p>
          <a:p>
            <a:endParaRPr lang="en-IN" dirty="0">
              <a:solidFill>
                <a:schemeClr val="accent1">
                  <a:lumMod val="20000"/>
                  <a:lumOff val="80000"/>
                </a:schemeClr>
              </a:solidFill>
            </a:endParaRPr>
          </a:p>
          <a:p>
            <a:endParaRPr lang="en-IN" dirty="0">
              <a:solidFill>
                <a:schemeClr val="accent1">
                  <a:lumMod val="20000"/>
                  <a:lumOff val="80000"/>
                </a:schemeClr>
              </a:solidFill>
            </a:endParaRPr>
          </a:p>
          <a:p>
            <a:endParaRPr lang="en-IN" dirty="0">
              <a:solidFill>
                <a:schemeClr val="accent1">
                  <a:lumMod val="20000"/>
                  <a:lumOff val="80000"/>
                </a:schemeClr>
              </a:solidFill>
            </a:endParaRPr>
          </a:p>
          <a:p>
            <a:r>
              <a:rPr lang="en-US" sz="2400" dirty="0">
                <a:solidFill>
                  <a:schemeClr val="accent1">
                    <a:lumMod val="20000"/>
                    <a:lumOff val="80000"/>
                  </a:schemeClr>
                </a:solidFill>
              </a:rPr>
              <a:t>Survey :</a:t>
            </a:r>
            <a:endParaRPr lang="en-US" sz="2400" b="1" dirty="0">
              <a:solidFill>
                <a:schemeClr val="accent1">
                  <a:lumMod val="20000"/>
                  <a:lumOff val="80000"/>
                </a:schemeClr>
              </a:solidFill>
            </a:endParaRPr>
          </a:p>
          <a:p>
            <a:br>
              <a:rPr lang="en-US" dirty="0"/>
            </a:br>
            <a:r>
              <a:rPr lang="en-US" dirty="0">
                <a:solidFill>
                  <a:schemeClr val="accent1">
                    <a:lumMod val="20000"/>
                    <a:lumOff val="80000"/>
                  </a:schemeClr>
                </a:solidFill>
              </a:rPr>
              <a:t>Total Number of Survey	: 34</a:t>
            </a:r>
          </a:p>
          <a:p>
            <a:r>
              <a:rPr lang="en-US" dirty="0">
                <a:solidFill>
                  <a:schemeClr val="accent1">
                    <a:lumMod val="20000"/>
                    <a:lumOff val="80000"/>
                  </a:schemeClr>
                </a:solidFill>
              </a:rPr>
              <a:t>Yahoo Finance Users	: 10</a:t>
            </a:r>
          </a:p>
          <a:p>
            <a:r>
              <a:rPr lang="en-US" dirty="0" err="1">
                <a:solidFill>
                  <a:schemeClr val="accent1">
                    <a:lumMod val="20000"/>
                    <a:lumOff val="80000"/>
                  </a:schemeClr>
                </a:solidFill>
              </a:rPr>
              <a:t>Sharekhan</a:t>
            </a:r>
            <a:r>
              <a:rPr lang="en-US" dirty="0">
                <a:solidFill>
                  <a:schemeClr val="accent1">
                    <a:lumMod val="20000"/>
                    <a:lumOff val="80000"/>
                  </a:schemeClr>
                </a:solidFill>
              </a:rPr>
              <a:t> Users		: 15</a:t>
            </a:r>
          </a:p>
          <a:p>
            <a:r>
              <a:rPr lang="en-US" dirty="0">
                <a:solidFill>
                  <a:schemeClr val="accent1">
                    <a:lumMod val="20000"/>
                    <a:lumOff val="80000"/>
                  </a:schemeClr>
                </a:solidFill>
              </a:rPr>
              <a:t>Money control Users	: 18</a:t>
            </a:r>
          </a:p>
          <a:p>
            <a:endParaRPr lang="en-IN" dirty="0">
              <a:solidFill>
                <a:schemeClr val="accent1">
                  <a:lumMod val="20000"/>
                  <a:lumOff val="80000"/>
                </a:schemeClr>
              </a:solidFill>
            </a:endParaRPr>
          </a:p>
        </p:txBody>
      </p:sp>
    </p:spTree>
    <p:extLst>
      <p:ext uri="{BB962C8B-B14F-4D97-AF65-F5344CB8AC3E}">
        <p14:creationId xmlns:p14="http://schemas.microsoft.com/office/powerpoint/2010/main" val="3667214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179B88-D43C-4A31-9A52-3498E9430782}"/>
              </a:ext>
            </a:extLst>
          </p:cNvPr>
          <p:cNvSpPr>
            <a:spLocks noGrp="1"/>
          </p:cNvSpPr>
          <p:nvPr>
            <p:ph type="title"/>
          </p:nvPr>
        </p:nvSpPr>
        <p:spPr>
          <a:xfrm>
            <a:off x="248357" y="112888"/>
            <a:ext cx="7879870" cy="782855"/>
          </a:xfrm>
        </p:spPr>
        <p:txBody>
          <a:bodyPr>
            <a:normAutofit fontScale="90000"/>
          </a:bodyPr>
          <a:lstStyle/>
          <a:p>
            <a:r>
              <a:rPr lang="en-GB" dirty="0"/>
              <a:t>Interaction Mapping</a:t>
            </a:r>
          </a:p>
        </p:txBody>
      </p:sp>
      <p:sp>
        <p:nvSpPr>
          <p:cNvPr id="2" name="Slide Number Placeholder 1">
            <a:extLst>
              <a:ext uri="{FF2B5EF4-FFF2-40B4-BE49-F238E27FC236}">
                <a16:creationId xmlns:a16="http://schemas.microsoft.com/office/drawing/2014/main" id="{8B065C75-272B-4BB5-BA23-D80E8654D621}"/>
              </a:ext>
            </a:extLst>
          </p:cNvPr>
          <p:cNvSpPr>
            <a:spLocks noGrp="1"/>
          </p:cNvSpPr>
          <p:nvPr>
            <p:ph type="sldNum" sz="quarter" idx="12"/>
          </p:nvPr>
        </p:nvSpPr>
        <p:spPr/>
        <p:txBody>
          <a:bodyPr/>
          <a:lstStyle/>
          <a:p>
            <a:fld id="{C263D6C4-4840-40CC-AC84-17E24B3B7BDE}" type="slidenum">
              <a:rPr lang="en-GB" smtClean="0"/>
              <a:pPr/>
              <a:t>5</a:t>
            </a:fld>
            <a:endParaRPr lang="en-GB" dirty="0"/>
          </a:p>
        </p:txBody>
      </p:sp>
      <p:sp>
        <p:nvSpPr>
          <p:cNvPr id="3" name="Text Placeholder 2">
            <a:extLst>
              <a:ext uri="{FF2B5EF4-FFF2-40B4-BE49-F238E27FC236}">
                <a16:creationId xmlns:a16="http://schemas.microsoft.com/office/drawing/2014/main" id="{8FDD3230-1549-4225-A641-DC05FC3FDFBE}"/>
              </a:ext>
            </a:extLst>
          </p:cNvPr>
          <p:cNvSpPr>
            <a:spLocks noGrp="1"/>
          </p:cNvSpPr>
          <p:nvPr>
            <p:ph type="body" idx="1"/>
          </p:nvPr>
        </p:nvSpPr>
        <p:spPr>
          <a:xfrm>
            <a:off x="248357" y="1176302"/>
            <a:ext cx="6803136" cy="365760"/>
          </a:xfrm>
        </p:spPr>
        <p:txBody>
          <a:bodyPr/>
          <a:lstStyle/>
          <a:p>
            <a:r>
              <a:rPr lang="en-IN" dirty="0"/>
              <a:t>Sharekhan</a:t>
            </a:r>
          </a:p>
        </p:txBody>
      </p:sp>
      <p:pic>
        <p:nvPicPr>
          <p:cNvPr id="1028" name="Picture 4" descr="https://lh3.googleusercontent.com/2I4KPyn4DkRC2OYP4fPR8_S4kYvG0FXmQT9g5dJesCbHNLOM3nZEU5PDFke302oLX2t91W67kvZqYhEupMsNkCXUhQFTJ1j5GM2acl1ISEOjwAzTexACofbS3qle2zWhnmJzwOrY">
            <a:extLst>
              <a:ext uri="{FF2B5EF4-FFF2-40B4-BE49-F238E27FC236}">
                <a16:creationId xmlns:a16="http://schemas.microsoft.com/office/drawing/2014/main" id="{1F62EFC2-F06F-47FC-8613-6A6F783D91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56" y="1727901"/>
            <a:ext cx="11209865" cy="5084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82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FCCC145-1605-4A79-ACC6-4940370198C4}"/>
              </a:ext>
            </a:extLst>
          </p:cNvPr>
          <p:cNvSpPr>
            <a:spLocks noGrp="1"/>
          </p:cNvSpPr>
          <p:nvPr>
            <p:ph type="body" idx="1"/>
          </p:nvPr>
        </p:nvSpPr>
        <p:spPr>
          <a:xfrm>
            <a:off x="369005" y="149013"/>
            <a:ext cx="6803136" cy="365760"/>
          </a:xfrm>
        </p:spPr>
        <p:txBody>
          <a:bodyPr/>
          <a:lstStyle/>
          <a:p>
            <a:r>
              <a:rPr lang="en-IN" dirty="0"/>
              <a:t>Money Control</a:t>
            </a:r>
          </a:p>
        </p:txBody>
      </p:sp>
      <p:sp>
        <p:nvSpPr>
          <p:cNvPr id="4" name="Slide Number Placeholder 3">
            <a:extLst>
              <a:ext uri="{FF2B5EF4-FFF2-40B4-BE49-F238E27FC236}">
                <a16:creationId xmlns:a16="http://schemas.microsoft.com/office/drawing/2014/main" id="{50F03BAA-6081-4B1E-BC91-80B76D222332}"/>
              </a:ext>
            </a:extLst>
          </p:cNvPr>
          <p:cNvSpPr>
            <a:spLocks noGrp="1"/>
          </p:cNvSpPr>
          <p:nvPr>
            <p:ph type="sldNum" sz="quarter" idx="12"/>
          </p:nvPr>
        </p:nvSpPr>
        <p:spPr>
          <a:xfrm>
            <a:off x="383822" y="5515255"/>
            <a:ext cx="11503378" cy="365125"/>
          </a:xfrm>
        </p:spPr>
        <p:txBody>
          <a:bodyPr/>
          <a:lstStyle/>
          <a:p>
            <a:pPr algn="l"/>
            <a:r>
              <a:rPr lang="en-GB" sz="2000" dirty="0"/>
              <a:t>In </a:t>
            </a:r>
            <a:r>
              <a:rPr lang="en-GB" sz="2000" dirty="0" err="1"/>
              <a:t>ShareKhan</a:t>
            </a:r>
            <a:r>
              <a:rPr lang="en-GB" sz="2000" dirty="0"/>
              <a:t> And money control 4 step ware needed to add company in wish list</a:t>
            </a:r>
          </a:p>
        </p:txBody>
      </p:sp>
      <p:pic>
        <p:nvPicPr>
          <p:cNvPr id="8" name="Graphic 7">
            <a:extLst>
              <a:ext uri="{FF2B5EF4-FFF2-40B4-BE49-F238E27FC236}">
                <a16:creationId xmlns:a16="http://schemas.microsoft.com/office/drawing/2014/main" id="{DCDAECFE-004B-49B9-84F5-A397B8B655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902" y="514773"/>
            <a:ext cx="11820195" cy="4715041"/>
          </a:xfrm>
          <a:prstGeom prst="rect">
            <a:avLst/>
          </a:prstGeom>
        </p:spPr>
      </p:pic>
    </p:spTree>
    <p:extLst>
      <p:ext uri="{BB962C8B-B14F-4D97-AF65-F5344CB8AC3E}">
        <p14:creationId xmlns:p14="http://schemas.microsoft.com/office/powerpoint/2010/main" val="3423659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BC5C452-8300-4345-B3FA-30549DDBB151}"/>
              </a:ext>
            </a:extLst>
          </p:cNvPr>
          <p:cNvSpPr>
            <a:spLocks noGrp="1"/>
          </p:cNvSpPr>
          <p:nvPr>
            <p:ph type="sldNum" sz="quarter" idx="12"/>
          </p:nvPr>
        </p:nvSpPr>
        <p:spPr/>
        <p:txBody>
          <a:bodyPr/>
          <a:lstStyle/>
          <a:p>
            <a:fld id="{C263D6C4-4840-40CC-AC84-17E24B3B7BDE}" type="slidenum">
              <a:rPr lang="en-GB" smtClean="0"/>
              <a:pPr/>
              <a:t>7</a:t>
            </a:fld>
            <a:endParaRPr lang="en-GB" dirty="0"/>
          </a:p>
        </p:txBody>
      </p:sp>
      <p:sp>
        <p:nvSpPr>
          <p:cNvPr id="5" name="Text Placeholder 4">
            <a:extLst>
              <a:ext uri="{FF2B5EF4-FFF2-40B4-BE49-F238E27FC236}">
                <a16:creationId xmlns:a16="http://schemas.microsoft.com/office/drawing/2014/main" id="{93EEE7D6-1F3E-43AD-BB81-392E4AD92970}"/>
              </a:ext>
            </a:extLst>
          </p:cNvPr>
          <p:cNvSpPr>
            <a:spLocks noGrp="1"/>
          </p:cNvSpPr>
          <p:nvPr>
            <p:ph type="body" idx="1"/>
          </p:nvPr>
        </p:nvSpPr>
        <p:spPr>
          <a:xfrm>
            <a:off x="222250" y="295275"/>
            <a:ext cx="6802438" cy="366713"/>
          </a:xfrm>
        </p:spPr>
        <p:txBody>
          <a:bodyPr/>
          <a:lstStyle/>
          <a:p>
            <a:r>
              <a:rPr lang="en-GB" dirty="0"/>
              <a:t>Yahoo Finance</a:t>
            </a:r>
          </a:p>
        </p:txBody>
      </p:sp>
      <p:pic>
        <p:nvPicPr>
          <p:cNvPr id="6" name="Picture 2" descr="https://lh5.googleusercontent.com/EmI9r9u_v1iYbHltOozUzB_iy7KFTq5Dcz2BS4V0lw6m-rlf5wjHZnwmKTDFEA_wWKMFdQ1esM7QuVuWPT77ryUVkKN8mN5b3u6wgPerfDzI4Gp0cWAtftGKs-EJUv4T9mFYwriR">
            <a:extLst>
              <a:ext uri="{FF2B5EF4-FFF2-40B4-BE49-F238E27FC236}">
                <a16:creationId xmlns:a16="http://schemas.microsoft.com/office/drawing/2014/main" id="{F7F42018-DFC9-400A-88D2-E8A6BD62E1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57" y="687564"/>
            <a:ext cx="8918221" cy="44196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E85517F-53F3-4FC3-81DA-BB779A5BDE87}"/>
              </a:ext>
            </a:extLst>
          </p:cNvPr>
          <p:cNvSpPr txBox="1"/>
          <p:nvPr/>
        </p:nvSpPr>
        <p:spPr>
          <a:xfrm>
            <a:off x="491622" y="5223074"/>
            <a:ext cx="11593687" cy="646331"/>
          </a:xfrm>
          <a:prstGeom prst="rect">
            <a:avLst/>
          </a:prstGeom>
          <a:noFill/>
        </p:spPr>
        <p:txBody>
          <a:bodyPr wrap="square" rtlCol="0">
            <a:spAutoFit/>
          </a:bodyPr>
          <a:lstStyle/>
          <a:p>
            <a:r>
              <a:rPr lang="en-IN" dirty="0">
                <a:solidFill>
                  <a:schemeClr val="accent1">
                    <a:lumMod val="20000"/>
                    <a:lumOff val="80000"/>
                  </a:schemeClr>
                </a:solidFill>
              </a:rPr>
              <a:t>Yahoo Finance Does this in 3 Steps</a:t>
            </a:r>
          </a:p>
          <a:p>
            <a:r>
              <a:rPr lang="en-IN" dirty="0">
                <a:solidFill>
                  <a:schemeClr val="accent1">
                    <a:lumMod val="20000"/>
                    <a:lumOff val="80000"/>
                  </a:schemeClr>
                </a:solidFill>
              </a:rPr>
              <a:t>So we ware expecting that yahoo will take minimum time to create wish list.</a:t>
            </a:r>
          </a:p>
        </p:txBody>
      </p:sp>
    </p:spTree>
    <p:extLst>
      <p:ext uri="{BB962C8B-B14F-4D97-AF65-F5344CB8AC3E}">
        <p14:creationId xmlns:p14="http://schemas.microsoft.com/office/powerpoint/2010/main" val="727941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883A1-AED2-4D97-8DD6-9400754B684C}"/>
              </a:ext>
            </a:extLst>
          </p:cNvPr>
          <p:cNvSpPr>
            <a:spLocks noGrp="1"/>
          </p:cNvSpPr>
          <p:nvPr>
            <p:ph type="title"/>
          </p:nvPr>
        </p:nvSpPr>
        <p:spPr>
          <a:xfrm>
            <a:off x="444500" y="542925"/>
            <a:ext cx="11214100" cy="978729"/>
          </a:xfrm>
        </p:spPr>
        <p:txBody>
          <a:bodyPr/>
          <a:lstStyle/>
          <a:p>
            <a:r>
              <a:rPr lang="en-IN" dirty="0"/>
              <a:t>Time Taken By users to create wish list</a:t>
            </a:r>
            <a:br>
              <a:rPr lang="en-IN" dirty="0"/>
            </a:br>
            <a:endParaRPr lang="en-IN" dirty="0"/>
          </a:p>
        </p:txBody>
      </p:sp>
      <p:sp>
        <p:nvSpPr>
          <p:cNvPr id="3" name="Slide Number Placeholder 2">
            <a:extLst>
              <a:ext uri="{FF2B5EF4-FFF2-40B4-BE49-F238E27FC236}">
                <a16:creationId xmlns:a16="http://schemas.microsoft.com/office/drawing/2014/main" id="{01F1B6C1-36B9-48A1-9CB0-D1635A2112D0}"/>
              </a:ext>
            </a:extLst>
          </p:cNvPr>
          <p:cNvSpPr>
            <a:spLocks noGrp="1"/>
          </p:cNvSpPr>
          <p:nvPr>
            <p:ph type="sldNum" sz="quarter" idx="12"/>
          </p:nvPr>
        </p:nvSpPr>
        <p:spPr/>
        <p:txBody>
          <a:bodyPr/>
          <a:lstStyle/>
          <a:p>
            <a:fld id="{C263D6C4-4840-40CC-AC84-17E24B3B7BDE}" type="slidenum">
              <a:rPr lang="en-GB" smtClean="0"/>
              <a:pPr/>
              <a:t>8</a:t>
            </a:fld>
            <a:endParaRPr lang="en-GB" dirty="0"/>
          </a:p>
        </p:txBody>
      </p:sp>
      <p:graphicFrame>
        <p:nvGraphicFramePr>
          <p:cNvPr id="6" name="Chart 5">
            <a:extLst>
              <a:ext uri="{FF2B5EF4-FFF2-40B4-BE49-F238E27FC236}">
                <a16:creationId xmlns:a16="http://schemas.microsoft.com/office/drawing/2014/main" id="{472CD4AA-16C4-479B-A62A-7209C33EF882}"/>
              </a:ext>
            </a:extLst>
          </p:cNvPr>
          <p:cNvGraphicFramePr/>
          <p:nvPr>
            <p:extLst>
              <p:ext uri="{D42A27DB-BD31-4B8C-83A1-F6EECF244321}">
                <p14:modId xmlns:p14="http://schemas.microsoft.com/office/powerpoint/2010/main" val="2228569133"/>
              </p:ext>
            </p:extLst>
          </p:nvPr>
        </p:nvGraphicFramePr>
        <p:xfrm>
          <a:off x="139704" y="1378857"/>
          <a:ext cx="9715500" cy="4759476"/>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B8390EF9-BD3C-4B4A-90B0-4BBB4AB68074}"/>
              </a:ext>
            </a:extLst>
          </p:cNvPr>
          <p:cNvSpPr txBox="1"/>
          <p:nvPr/>
        </p:nvSpPr>
        <p:spPr>
          <a:xfrm>
            <a:off x="9855204" y="2125560"/>
            <a:ext cx="2336796" cy="1477328"/>
          </a:xfrm>
          <a:prstGeom prst="rect">
            <a:avLst/>
          </a:prstGeom>
          <a:noFill/>
        </p:spPr>
        <p:txBody>
          <a:bodyPr wrap="square" rtlCol="0">
            <a:spAutoFit/>
          </a:bodyPr>
          <a:lstStyle/>
          <a:p>
            <a:r>
              <a:rPr lang="en-IN" dirty="0">
                <a:solidFill>
                  <a:schemeClr val="bg1"/>
                </a:solidFill>
              </a:rPr>
              <a:t>Average For all Apps</a:t>
            </a:r>
          </a:p>
          <a:p>
            <a:endParaRPr lang="en-IN" dirty="0">
              <a:solidFill>
                <a:schemeClr val="bg1"/>
              </a:solidFill>
            </a:endParaRPr>
          </a:p>
          <a:p>
            <a:r>
              <a:rPr lang="en-IN" dirty="0">
                <a:solidFill>
                  <a:schemeClr val="bg1"/>
                </a:solidFill>
              </a:rPr>
              <a:t>Money Control :37.4</a:t>
            </a:r>
          </a:p>
          <a:p>
            <a:r>
              <a:rPr lang="en-IN" dirty="0">
                <a:solidFill>
                  <a:schemeClr val="bg1"/>
                </a:solidFill>
              </a:rPr>
              <a:t>Yahoo Finance :31.7</a:t>
            </a:r>
          </a:p>
          <a:p>
            <a:r>
              <a:rPr lang="en-IN" dirty="0" err="1">
                <a:solidFill>
                  <a:schemeClr val="bg1"/>
                </a:solidFill>
              </a:rPr>
              <a:t>Sharekhan</a:t>
            </a:r>
            <a:r>
              <a:rPr lang="en-IN" dirty="0">
                <a:solidFill>
                  <a:schemeClr val="bg1"/>
                </a:solidFill>
              </a:rPr>
              <a:t>        :42.6</a:t>
            </a:r>
          </a:p>
        </p:txBody>
      </p:sp>
    </p:spTree>
    <p:extLst>
      <p:ext uri="{BB962C8B-B14F-4D97-AF65-F5344CB8AC3E}">
        <p14:creationId xmlns:p14="http://schemas.microsoft.com/office/powerpoint/2010/main" val="1656837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535531"/>
          </a:xfrm>
        </p:spPr>
        <p:txBody>
          <a:bodyPr/>
          <a:lstStyle/>
          <a:p>
            <a:r>
              <a:rPr lang="en-US" dirty="0"/>
              <a:t>Analysis of apps Using Golden Rules</a:t>
            </a:r>
            <a:endParaRPr lang="en-GB" dirty="0"/>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p:txBody>
          <a:bodyPr/>
          <a:lstStyle/>
          <a:p>
            <a:r>
              <a:rPr lang="en-US" dirty="0"/>
              <a:t>1)Strive for consistency:</a:t>
            </a:r>
          </a:p>
          <a:p>
            <a:pPr fontAlgn="base"/>
            <a:r>
              <a:rPr lang="en-US" dirty="0"/>
              <a:t>In </a:t>
            </a:r>
            <a:r>
              <a:rPr lang="en-US" dirty="0" err="1"/>
              <a:t>sharekhan</a:t>
            </a:r>
            <a:r>
              <a:rPr lang="en-US" dirty="0"/>
              <a:t> app, the search button is quite hard to find as it is in awkward position rather than the predetermined position.</a:t>
            </a:r>
          </a:p>
          <a:p>
            <a:pPr marL="0" indent="0" fontAlgn="base">
              <a:buNone/>
            </a:pPr>
            <a:endParaRPr lang="en-US" dirty="0"/>
          </a:p>
          <a:p>
            <a:pPr marL="0" indent="0" fontAlgn="base">
              <a:buNone/>
            </a:pPr>
            <a:endParaRPr lang="en-US" dirty="0"/>
          </a:p>
          <a:p>
            <a:pPr marL="0" indent="0">
              <a:buNone/>
            </a:pPr>
            <a:endParaRPr lang="en-US" dirty="0"/>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GB" smtClean="0"/>
              <a:pPr/>
              <a:t>9</a:t>
            </a:fld>
            <a:endParaRPr lang="en-GB" dirty="0"/>
          </a:p>
        </p:txBody>
      </p:sp>
      <p:pic>
        <p:nvPicPr>
          <p:cNvPr id="9" name="Picture 8">
            <a:extLst>
              <a:ext uri="{FF2B5EF4-FFF2-40B4-BE49-F238E27FC236}">
                <a16:creationId xmlns:a16="http://schemas.microsoft.com/office/drawing/2014/main" id="{3C80437D-08C6-4314-82A4-60D5A8FA5118}"/>
              </a:ext>
            </a:extLst>
          </p:cNvPr>
          <p:cNvPicPr>
            <a:picLocks noChangeAspect="1"/>
          </p:cNvPicPr>
          <p:nvPr/>
        </p:nvPicPr>
        <p:blipFill>
          <a:blip r:embed="rId2"/>
          <a:stretch>
            <a:fillRect/>
          </a:stretch>
        </p:blipFill>
        <p:spPr>
          <a:xfrm>
            <a:off x="8152327" y="566676"/>
            <a:ext cx="3032441" cy="6064882"/>
          </a:xfrm>
          <a:prstGeom prst="rect">
            <a:avLst/>
          </a:prstGeom>
        </p:spPr>
      </p:pic>
    </p:spTree>
    <p:extLst>
      <p:ext uri="{BB962C8B-B14F-4D97-AF65-F5344CB8AC3E}">
        <p14:creationId xmlns:p14="http://schemas.microsoft.com/office/powerpoint/2010/main" val="3733486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ttern_Template_02_CA - v4" id="{4EEF56C3-EEFC-48A7-8548-6C1D4240D170}" vid="{CAB35229-5F5E-4461-A564-6737846920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8992231-163D-4428-A2B8-DA1FE0274129}">
  <ds:schemaRefs>
    <ds:schemaRef ds:uri="http://schemas.microsoft.com/sharepoint/v3"/>
    <ds:schemaRef ds:uri="http://purl.org/dc/terms/"/>
    <ds:schemaRef ds:uri="http://schemas.openxmlformats.org/package/2006/metadata/core-properties"/>
    <ds:schemaRef ds:uri="6dc4bcd6-49db-4c07-9060-8acfc67cef9f"/>
    <ds:schemaRef ds:uri="http://schemas.microsoft.com/office/2006/documentManagement/types"/>
    <ds:schemaRef ds:uri="http://schemas.microsoft.com/office/infopath/2007/PartnerControls"/>
    <ds:schemaRef ds:uri="fb0879af-3eba-417a-a55a-ffe6dcd6ca77"/>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8A95DE24-D6C3-4A00-9085-D9594C193AE1}">
  <ds:schemaRefs>
    <ds:schemaRef ds:uri="http://schemas.microsoft.com/sharepoint/v3/contenttype/forms"/>
  </ds:schemaRefs>
</ds:datastoreItem>
</file>

<file path=customXml/itemProps3.xml><?xml version="1.0" encoding="utf-8"?>
<ds:datastoreItem xmlns:ds="http://schemas.openxmlformats.org/officeDocument/2006/customXml" ds:itemID="{6B67ACAB-C3DC-429D-A23C-0723C084FEE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Modern blue presentation</Template>
  <TotalTime>0</TotalTime>
  <Words>814</Words>
  <Application>Microsoft Office PowerPoint</Application>
  <PresentationFormat>Widescreen</PresentationFormat>
  <Paragraphs>132</Paragraphs>
  <Slides>39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Tahoma</vt:lpstr>
      <vt:lpstr>Trade Gothic LT Pro</vt:lpstr>
      <vt:lpstr>Trebuchet MS</vt:lpstr>
      <vt:lpstr>Wingdings</vt:lpstr>
      <vt:lpstr>Office Theme</vt:lpstr>
      <vt:lpstr>Usability of Stock Prediction Trading apps</vt:lpstr>
      <vt:lpstr>Group Members</vt:lpstr>
      <vt:lpstr>Applications We considered For Our Survey</vt:lpstr>
      <vt:lpstr>Tasks We Gave For Assessment Of The Apps</vt:lpstr>
      <vt:lpstr>Interaction Mapping</vt:lpstr>
      <vt:lpstr>PowerPoint Presentation</vt:lpstr>
      <vt:lpstr>PowerPoint Presentation</vt:lpstr>
      <vt:lpstr>Time Taken By users to create wish list </vt:lpstr>
      <vt:lpstr>Analysis of apps Using Golden Rules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UI/UX Based Survey</vt:lpstr>
      <vt:lpstr>Age Group:</vt:lpstr>
      <vt:lpstr>For how much time are you using app (YahooFinance or Sharekhan or Moneycontrol)?  </vt:lpstr>
      <vt:lpstr>The menu items were well organized and functions were easy to find (means Can you find all your necessary task tools like settings,help...  easily?)  </vt:lpstr>
      <vt:lpstr>You immediately understood the function of each menu item. (means Can you understand what is the use of all tools by just looking at it?)</vt:lpstr>
      <vt:lpstr>PowerPoint Presentation</vt:lpstr>
      <vt:lpstr>The buttons were well organized and easy to find. (means there are some shortcuts for some tool to quick access. Can you find them easily on screen ?)  </vt:lpstr>
      <vt:lpstr>.You immediately understood the function of each Button. (means Can you understand what is the use of each button by just looking its drawing or text?)  </vt:lpstr>
      <vt:lpstr>All of the functions you expected to find on the button bar were present.(means are you satisfied with current shortcuts of tools on home screen? Or are you need some extra tool’s shortcut for your activities?)</vt:lpstr>
      <vt:lpstr>.You found navigating around the your Application screen tobe (means Can you go one tool to another tool easily?  </vt:lpstr>
      <vt:lpstr>What would be the rate of the your Application's UI/UX is?</vt:lpstr>
      <vt:lpstr>What would be the rate of the service provided by app is?</vt:lpstr>
      <vt:lpstr>.Design Based Survey :</vt:lpstr>
      <vt:lpstr>    Prototype</vt:lpstr>
      <vt:lpstr>PowerPoint Presentation</vt:lpstr>
      <vt:lpstr>Prototype</vt:lpstr>
      <vt:lpstr>PowerPoint Presentation</vt:lpstr>
      <vt:lpstr>Prototype</vt:lpstr>
      <vt:lpstr>PowerPoint Presentation</vt:lpstr>
      <vt:lpstr>Prototype</vt:lpstr>
      <vt:lpstr>Prototype</vt:lpstr>
      <vt:lpstr>Prototype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2018-11-01T09:23:11Z</dcterms:created>
  <dcterms:modified xsi:type="dcterms:W3CDTF">2018-11-20T12:37:30Z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